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0" r:id="rId4"/>
    <p:sldId id="274" r:id="rId5"/>
    <p:sldId id="262" r:id="rId6"/>
    <p:sldId id="268" r:id="rId7"/>
    <p:sldId id="267" r:id="rId8"/>
    <p:sldId id="269" r:id="rId9"/>
    <p:sldId id="270" r:id="rId10"/>
    <p:sldId id="261" r:id="rId11"/>
    <p:sldId id="271" r:id="rId12"/>
    <p:sldId id="258" r:id="rId13"/>
    <p:sldId id="272" r:id="rId14"/>
    <p:sldId id="259" r:id="rId15"/>
    <p:sldId id="273" r:id="rId16"/>
    <p:sldId id="277" r:id="rId17"/>
    <p:sldId id="27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0DA4E1-5A81-4B0C-B8E8-37E9550F6902}" v="359" dt="2023-09-11T18:33:44.0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0" autoAdjust="0"/>
  </p:normalViewPr>
  <p:slideViewPr>
    <p:cSldViewPr snapToGrid="0">
      <p:cViewPr varScale="1">
        <p:scale>
          <a:sx n="71" d="100"/>
          <a:sy n="71" d="100"/>
        </p:scale>
        <p:origin x="126" y="9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460B61-1B40-423D-9EA0-07B4CA34D3C9}"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000EE-99C0-454E-82B6-6B23272510C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3540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60B61-1B40-423D-9EA0-07B4CA34D3C9}"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000EE-99C0-454E-82B6-6B23272510C1}" type="slidenum">
              <a:rPr lang="en-US" smtClean="0"/>
              <a:t>‹#›</a:t>
            </a:fld>
            <a:endParaRPr lang="en-US"/>
          </a:p>
        </p:txBody>
      </p:sp>
    </p:spTree>
    <p:extLst>
      <p:ext uri="{BB962C8B-B14F-4D97-AF65-F5344CB8AC3E}">
        <p14:creationId xmlns:p14="http://schemas.microsoft.com/office/powerpoint/2010/main" val="1106548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60B61-1B40-423D-9EA0-07B4CA34D3C9}"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000EE-99C0-454E-82B6-6B23272510C1}" type="slidenum">
              <a:rPr lang="en-US" smtClean="0"/>
              <a:t>‹#›</a:t>
            </a:fld>
            <a:endParaRPr lang="en-US"/>
          </a:p>
        </p:txBody>
      </p:sp>
    </p:spTree>
    <p:extLst>
      <p:ext uri="{BB962C8B-B14F-4D97-AF65-F5344CB8AC3E}">
        <p14:creationId xmlns:p14="http://schemas.microsoft.com/office/powerpoint/2010/main" val="226313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60B61-1B40-423D-9EA0-07B4CA34D3C9}"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000EE-99C0-454E-82B6-6B23272510C1}" type="slidenum">
              <a:rPr lang="en-US" smtClean="0"/>
              <a:t>‹#›</a:t>
            </a:fld>
            <a:endParaRPr lang="en-US"/>
          </a:p>
        </p:txBody>
      </p:sp>
    </p:spTree>
    <p:extLst>
      <p:ext uri="{BB962C8B-B14F-4D97-AF65-F5344CB8AC3E}">
        <p14:creationId xmlns:p14="http://schemas.microsoft.com/office/powerpoint/2010/main" val="160402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460B61-1B40-423D-9EA0-07B4CA34D3C9}"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000EE-99C0-454E-82B6-6B23272510C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2923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460B61-1B40-423D-9EA0-07B4CA34D3C9}" type="datetimeFigureOut">
              <a:rPr lang="en-US" smtClean="0"/>
              <a:t>3/12/2024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7000EE-99C0-454E-82B6-6B23272510C1}" type="slidenum">
              <a:rPr lang="en-US" smtClean="0"/>
              <a:t>‹#›</a:t>
            </a:fld>
            <a:endParaRPr lang="en-US"/>
          </a:p>
        </p:txBody>
      </p:sp>
    </p:spTree>
    <p:extLst>
      <p:ext uri="{BB962C8B-B14F-4D97-AF65-F5344CB8AC3E}">
        <p14:creationId xmlns:p14="http://schemas.microsoft.com/office/powerpoint/2010/main" val="1502579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460B61-1B40-423D-9EA0-07B4CA34D3C9}" type="datetimeFigureOut">
              <a:rPr lang="en-US" smtClean="0"/>
              <a:t>3/12/2024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7000EE-99C0-454E-82B6-6B23272510C1}" type="slidenum">
              <a:rPr lang="en-US" smtClean="0"/>
              <a:t>‹#›</a:t>
            </a:fld>
            <a:endParaRPr lang="en-US"/>
          </a:p>
        </p:txBody>
      </p:sp>
    </p:spTree>
    <p:extLst>
      <p:ext uri="{BB962C8B-B14F-4D97-AF65-F5344CB8AC3E}">
        <p14:creationId xmlns:p14="http://schemas.microsoft.com/office/powerpoint/2010/main" val="3097048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460B61-1B40-423D-9EA0-07B4CA34D3C9}" type="datetimeFigureOut">
              <a:rPr lang="en-US" smtClean="0"/>
              <a:t>3/12/2024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7000EE-99C0-454E-82B6-6B23272510C1}" type="slidenum">
              <a:rPr lang="en-US" smtClean="0"/>
              <a:t>‹#›</a:t>
            </a:fld>
            <a:endParaRPr lang="en-US"/>
          </a:p>
        </p:txBody>
      </p:sp>
    </p:spTree>
    <p:extLst>
      <p:ext uri="{BB962C8B-B14F-4D97-AF65-F5344CB8AC3E}">
        <p14:creationId xmlns:p14="http://schemas.microsoft.com/office/powerpoint/2010/main" val="3461855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D460B61-1B40-423D-9EA0-07B4CA34D3C9}" type="datetimeFigureOut">
              <a:rPr lang="en-US" smtClean="0"/>
              <a:t>3/12/2024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E7000EE-99C0-454E-82B6-6B23272510C1}" type="slidenum">
              <a:rPr lang="en-US" smtClean="0"/>
              <a:t>‹#›</a:t>
            </a:fld>
            <a:endParaRPr lang="en-US"/>
          </a:p>
        </p:txBody>
      </p:sp>
    </p:spTree>
    <p:extLst>
      <p:ext uri="{BB962C8B-B14F-4D97-AF65-F5344CB8AC3E}">
        <p14:creationId xmlns:p14="http://schemas.microsoft.com/office/powerpoint/2010/main" val="334036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D460B61-1B40-423D-9EA0-07B4CA34D3C9}" type="datetimeFigureOut">
              <a:rPr lang="en-US" smtClean="0"/>
              <a:t>3/12/2024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E7000EE-99C0-454E-82B6-6B23272510C1}" type="slidenum">
              <a:rPr lang="en-US" smtClean="0"/>
              <a:t>‹#›</a:t>
            </a:fld>
            <a:endParaRPr lang="en-US"/>
          </a:p>
        </p:txBody>
      </p:sp>
    </p:spTree>
    <p:extLst>
      <p:ext uri="{BB962C8B-B14F-4D97-AF65-F5344CB8AC3E}">
        <p14:creationId xmlns:p14="http://schemas.microsoft.com/office/powerpoint/2010/main" val="262994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460B61-1B40-423D-9EA0-07B4CA34D3C9}" type="datetimeFigureOut">
              <a:rPr lang="en-US" smtClean="0"/>
              <a:t>3/12/2024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7000EE-99C0-454E-82B6-6B23272510C1}" type="slidenum">
              <a:rPr lang="en-US" smtClean="0"/>
              <a:t>‹#›</a:t>
            </a:fld>
            <a:endParaRPr lang="en-US"/>
          </a:p>
        </p:txBody>
      </p:sp>
    </p:spTree>
    <p:extLst>
      <p:ext uri="{BB962C8B-B14F-4D97-AF65-F5344CB8AC3E}">
        <p14:creationId xmlns:p14="http://schemas.microsoft.com/office/powerpoint/2010/main" val="772605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D460B61-1B40-423D-9EA0-07B4CA34D3C9}" type="datetimeFigureOut">
              <a:rPr lang="en-US" smtClean="0"/>
              <a:t>3/12/2024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E7000EE-99C0-454E-82B6-6B23272510C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849854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40298-93A1-458C-AFBB-7DA5108D0F4E}"/>
              </a:ext>
            </a:extLst>
          </p:cNvPr>
          <p:cNvSpPr>
            <a:spLocks noGrp="1"/>
          </p:cNvSpPr>
          <p:nvPr>
            <p:ph type="ctrTitle"/>
          </p:nvPr>
        </p:nvSpPr>
        <p:spPr>
          <a:xfrm>
            <a:off x="1" y="1990165"/>
            <a:ext cx="9480176" cy="2102720"/>
          </a:xfrm>
        </p:spPr>
        <p:txBody>
          <a:bodyPr>
            <a:normAutofit fontScale="90000"/>
          </a:bodyPr>
          <a:lstStyle/>
          <a:p>
            <a:r>
              <a:rPr lang="en-US" b="1" dirty="0"/>
              <a:t>¡</a:t>
            </a:r>
            <a:r>
              <a:rPr lang="en-US" b="1" dirty="0" err="1"/>
              <a:t>Conquistando</a:t>
            </a:r>
            <a:r>
              <a:rPr lang="en-US" b="1" dirty="0"/>
              <a:t> la cancha!</a:t>
            </a:r>
            <a:br>
              <a:rPr lang="en-US" b="1" dirty="0"/>
            </a:br>
            <a:r>
              <a:rPr lang="es-ES" sz="6000" i="1" dirty="0"/>
              <a:t>Un Juego de Baloncesto In Vivo</a:t>
            </a:r>
            <a:endParaRPr lang="en-US" i="1" dirty="0"/>
          </a:p>
        </p:txBody>
      </p:sp>
      <p:sp>
        <p:nvSpPr>
          <p:cNvPr id="3" name="Subtitle 2">
            <a:extLst>
              <a:ext uri="{FF2B5EF4-FFF2-40B4-BE49-F238E27FC236}">
                <a16:creationId xmlns:a16="http://schemas.microsoft.com/office/drawing/2014/main" id="{DE3D64AC-6989-462A-9BB7-CC1A1F4F93DE}"/>
              </a:ext>
            </a:extLst>
          </p:cNvPr>
          <p:cNvSpPr>
            <a:spLocks noGrp="1"/>
          </p:cNvSpPr>
          <p:nvPr>
            <p:ph type="subTitle" idx="1"/>
          </p:nvPr>
        </p:nvSpPr>
        <p:spPr/>
        <p:txBody>
          <a:bodyPr/>
          <a:lstStyle/>
          <a:p>
            <a:r>
              <a:rPr lang="en-US" dirty="0" err="1"/>
              <a:t>Creado</a:t>
            </a:r>
            <a:r>
              <a:rPr lang="en-US" dirty="0"/>
              <a:t> </a:t>
            </a:r>
            <a:r>
              <a:rPr lang="en-US" dirty="0" err="1"/>
              <a:t>por</a:t>
            </a:r>
            <a:r>
              <a:rPr lang="en-US" dirty="0"/>
              <a:t>: Emily Tilstra-Ferrell</a:t>
            </a:r>
          </a:p>
        </p:txBody>
      </p:sp>
      <p:pic>
        <p:nvPicPr>
          <p:cNvPr id="1026" name="Picture 2" descr="Black basketball player Royalty Free Vector Image">
            <a:extLst>
              <a:ext uri="{FF2B5EF4-FFF2-40B4-BE49-F238E27FC236}">
                <a16:creationId xmlns:a16="http://schemas.microsoft.com/office/drawing/2014/main" id="{FB2F1642-F3A1-45B2-A370-D55C1BF5DF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553" t="1319" r="16268" b="8835"/>
          <a:stretch/>
        </p:blipFill>
        <p:spPr bwMode="auto">
          <a:xfrm>
            <a:off x="9102056" y="1412495"/>
            <a:ext cx="1974616" cy="2857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4245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8E7C-A837-4D30-AC84-18F0ADCBBCE5}"/>
              </a:ext>
            </a:extLst>
          </p:cNvPr>
          <p:cNvSpPr>
            <a:spLocks noGrp="1"/>
          </p:cNvSpPr>
          <p:nvPr>
            <p:ph type="title"/>
          </p:nvPr>
        </p:nvSpPr>
        <p:spPr/>
        <p:txBody>
          <a:bodyPr>
            <a:normAutofit/>
          </a:bodyPr>
          <a:lstStyle/>
          <a:p>
            <a:r>
              <a:rPr lang="es-ES" sz="4400" dirty="0"/>
              <a:t>¿Qué has estado evitando desde que te pasó algo que te asustó</a:t>
            </a:r>
            <a:r>
              <a:rPr lang="en-US" sz="4400" dirty="0"/>
              <a:t>?</a:t>
            </a:r>
          </a:p>
        </p:txBody>
      </p:sp>
      <p:sp>
        <p:nvSpPr>
          <p:cNvPr id="3" name="Content Placeholder 2">
            <a:extLst>
              <a:ext uri="{FF2B5EF4-FFF2-40B4-BE49-F238E27FC236}">
                <a16:creationId xmlns:a16="http://schemas.microsoft.com/office/drawing/2014/main" id="{1C04955D-A9A9-4B63-A9ED-5D3E2B279EBF}"/>
              </a:ext>
            </a:extLst>
          </p:cNvPr>
          <p:cNvSpPr>
            <a:spLocks noGrp="1"/>
          </p:cNvSpPr>
          <p:nvPr>
            <p:ph idx="1"/>
          </p:nvPr>
        </p:nvSpPr>
        <p:spPr>
          <a:xfrm>
            <a:off x="1066800" y="1947334"/>
            <a:ext cx="10058400" cy="4023360"/>
          </a:xfrm>
        </p:spPr>
        <p:txBody>
          <a:bodyPr vert="horz" lIns="0" tIns="45720" rIns="0" bIns="45720" rtlCol="0" anchor="t">
            <a:normAutofit/>
          </a:bodyPr>
          <a:lstStyle/>
          <a:p>
            <a:pPr marL="932688" lvl="2" indent="-457200">
              <a:buFont typeface="+mj-lt"/>
              <a:buAutoNum type="arabicPeriod"/>
            </a:pPr>
            <a:endParaRPr lang="en-US" sz="2400" dirty="0"/>
          </a:p>
          <a:p>
            <a:pPr marL="932180" lvl="2" indent="-457200">
              <a:buFont typeface="+mj-lt"/>
              <a:buAutoNum type="arabicPeriod"/>
            </a:pPr>
            <a:r>
              <a:rPr lang="es-ES" sz="2400" dirty="0"/>
              <a:t>¿Tratas de no ir a ciertos lugares?</a:t>
            </a:r>
          </a:p>
          <a:p>
            <a:pPr marL="932180" lvl="2" indent="-457200">
              <a:buFont typeface="+mj-lt"/>
              <a:buAutoNum type="arabicPeriod"/>
            </a:pPr>
            <a:r>
              <a:rPr lang="es-ES" sz="2400" dirty="0"/>
              <a:t>¿Hay cosas que solías hacer que ya no haces debido a lo que pasó</a:t>
            </a:r>
            <a:r>
              <a:rPr lang="en-US" sz="2400" dirty="0"/>
              <a:t>? </a:t>
            </a:r>
            <a:endParaRPr lang="en-US" sz="2400" dirty="0">
              <a:ea typeface="Calibri"/>
              <a:cs typeface="Calibri"/>
            </a:endParaRPr>
          </a:p>
          <a:p>
            <a:pPr marL="932688" lvl="2" indent="-457200">
              <a:buFont typeface="+mj-lt"/>
              <a:buAutoNum type="arabicPeriod"/>
            </a:pPr>
            <a:r>
              <a:rPr lang="es-ES" sz="2400" dirty="0"/>
              <a:t>¿Qué pasa con las cosas en las que evitas pensar? </a:t>
            </a:r>
          </a:p>
          <a:p>
            <a:pPr marL="932688" lvl="2" indent="-457200">
              <a:buFont typeface="+mj-lt"/>
              <a:buAutoNum type="arabicPeriod"/>
            </a:pPr>
            <a:r>
              <a:rPr lang="es-ES" sz="2400" dirty="0"/>
              <a:t>¿Qué pasa con las cosas que realmente temes desde que ocurrió el evento</a:t>
            </a:r>
            <a:r>
              <a:rPr lang="en-US" sz="2400" dirty="0"/>
              <a:t>?</a:t>
            </a:r>
          </a:p>
          <a:p>
            <a:endParaRPr lang="en-US" sz="3600" dirty="0"/>
          </a:p>
        </p:txBody>
      </p:sp>
    </p:spTree>
    <p:extLst>
      <p:ext uri="{BB962C8B-B14F-4D97-AF65-F5344CB8AC3E}">
        <p14:creationId xmlns:p14="http://schemas.microsoft.com/office/powerpoint/2010/main" val="2430648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Basketball hoop clipart. Free download transparent .PNG | Creazilla">
            <a:extLst>
              <a:ext uri="{FF2B5EF4-FFF2-40B4-BE49-F238E27FC236}">
                <a16:creationId xmlns:a16="http://schemas.microsoft.com/office/drawing/2014/main" id="{BBE022EF-755C-4A03-B6F5-627AC7127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506" y="60439"/>
            <a:ext cx="2762987" cy="616216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C721968-FC8A-4FA3-B7BC-5620C825E981}"/>
              </a:ext>
            </a:extLst>
          </p:cNvPr>
          <p:cNvSpPr/>
          <p:nvPr/>
        </p:nvSpPr>
        <p:spPr>
          <a:xfrm>
            <a:off x="357235" y="794044"/>
            <a:ext cx="5502602" cy="1200329"/>
          </a:xfrm>
          <a:prstGeom prst="rect">
            <a:avLst/>
          </a:prstGeom>
        </p:spPr>
        <p:txBody>
          <a:bodyPr wrap="square">
            <a:spAutoFit/>
          </a:bodyPr>
          <a:lstStyle/>
          <a:p>
            <a:r>
              <a:rPr lang="es-ES" sz="3600" b="1" dirty="0">
                <a:solidFill>
                  <a:schemeClr val="tx1">
                    <a:lumMod val="75000"/>
                    <a:lumOff val="25000"/>
                  </a:schemeClr>
                </a:solidFill>
                <a:latin typeface="+mj-lt"/>
              </a:rPr>
              <a:t>Vamos a crear TU </a:t>
            </a:r>
          </a:p>
          <a:p>
            <a:r>
              <a:rPr lang="es-ES" sz="3600" b="1" dirty="0">
                <a:solidFill>
                  <a:schemeClr val="tx1">
                    <a:lumMod val="75000"/>
                    <a:lumOff val="25000"/>
                  </a:schemeClr>
                </a:solidFill>
                <a:latin typeface="+mj-lt"/>
              </a:rPr>
              <a:t>Escalera de Baloncesto</a:t>
            </a:r>
            <a:endParaRPr lang="en-US" sz="3600" b="1" dirty="0">
              <a:solidFill>
                <a:schemeClr val="tx1">
                  <a:lumMod val="75000"/>
                  <a:lumOff val="25000"/>
                </a:schemeClr>
              </a:solidFill>
              <a:latin typeface="+mj-lt"/>
            </a:endParaRPr>
          </a:p>
        </p:txBody>
      </p:sp>
      <p:sp>
        <p:nvSpPr>
          <p:cNvPr id="5" name="Rectangle 4">
            <a:extLst>
              <a:ext uri="{FF2B5EF4-FFF2-40B4-BE49-F238E27FC236}">
                <a16:creationId xmlns:a16="http://schemas.microsoft.com/office/drawing/2014/main" id="{77E256C5-4EA1-4B03-BA88-7B320D66CB70}"/>
              </a:ext>
            </a:extLst>
          </p:cNvPr>
          <p:cNvSpPr/>
          <p:nvPr/>
        </p:nvSpPr>
        <p:spPr>
          <a:xfrm>
            <a:off x="8275777" y="5276103"/>
            <a:ext cx="3343564" cy="468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No Muy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2</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0" name="Rectangle 9">
            <a:extLst>
              <a:ext uri="{FF2B5EF4-FFF2-40B4-BE49-F238E27FC236}">
                <a16:creationId xmlns:a16="http://schemas.microsoft.com/office/drawing/2014/main" id="{5A210CE7-05EF-4429-A3C3-AE0FF6610F3F}"/>
              </a:ext>
            </a:extLst>
          </p:cNvPr>
          <p:cNvSpPr/>
          <p:nvPr/>
        </p:nvSpPr>
        <p:spPr>
          <a:xfrm>
            <a:off x="8275776" y="4535269"/>
            <a:ext cx="3343565" cy="468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Un Poco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4</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1" name="Rectangle 10">
            <a:extLst>
              <a:ext uri="{FF2B5EF4-FFF2-40B4-BE49-F238E27FC236}">
                <a16:creationId xmlns:a16="http://schemas.microsoft.com/office/drawing/2014/main" id="{04B0A7D4-3241-4937-A1D8-1979F836BDAF}"/>
              </a:ext>
            </a:extLst>
          </p:cNvPr>
          <p:cNvSpPr/>
          <p:nvPr/>
        </p:nvSpPr>
        <p:spPr>
          <a:xfrm>
            <a:off x="8275776" y="3593317"/>
            <a:ext cx="3343565" cy="5401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6</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2" name="Rectangle 11">
            <a:extLst>
              <a:ext uri="{FF2B5EF4-FFF2-40B4-BE49-F238E27FC236}">
                <a16:creationId xmlns:a16="http://schemas.microsoft.com/office/drawing/2014/main" id="{6BEFB9A5-2C6E-4BA5-A82E-8BBD4E9EF1B4}"/>
              </a:ext>
            </a:extLst>
          </p:cNvPr>
          <p:cNvSpPr/>
          <p:nvPr/>
        </p:nvSpPr>
        <p:spPr>
          <a:xfrm>
            <a:off x="8275775" y="2724555"/>
            <a:ext cx="3343566" cy="5401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Muy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8</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3" name="Rectangle 12">
            <a:extLst>
              <a:ext uri="{FF2B5EF4-FFF2-40B4-BE49-F238E27FC236}">
                <a16:creationId xmlns:a16="http://schemas.microsoft.com/office/drawing/2014/main" id="{45B49826-32AC-4976-A589-C8A8BB802183}"/>
              </a:ext>
            </a:extLst>
          </p:cNvPr>
          <p:cNvSpPr/>
          <p:nvPr/>
        </p:nvSpPr>
        <p:spPr>
          <a:xfrm>
            <a:off x="8275779" y="1957096"/>
            <a:ext cx="3343566" cy="4973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Lo Más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10</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pic>
        <p:nvPicPr>
          <p:cNvPr id="4098" name="Picture 2" descr="Little Boy Playing Basketball Stock Illustration - Illustration of play,  little: 112146292">
            <a:extLst>
              <a:ext uri="{FF2B5EF4-FFF2-40B4-BE49-F238E27FC236}">
                <a16:creationId xmlns:a16="http://schemas.microsoft.com/office/drawing/2014/main" id="{E31831C6-569D-4B48-8457-8A6723D8F6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0063" y="2762972"/>
            <a:ext cx="2847833" cy="3089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7154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39111-5FBD-4F49-9E82-6277F50E22C5}"/>
              </a:ext>
            </a:extLst>
          </p:cNvPr>
          <p:cNvSpPr>
            <a:spLocks noGrp="1"/>
          </p:cNvSpPr>
          <p:nvPr>
            <p:ph type="title"/>
          </p:nvPr>
        </p:nvSpPr>
        <p:spPr/>
        <p:txBody>
          <a:bodyPr/>
          <a:lstStyle/>
          <a:p>
            <a:r>
              <a:rPr lang="es-ES" dirty="0"/>
              <a:t>¿Por qué debo hacer esto</a:t>
            </a:r>
            <a:r>
              <a:rPr lang="en-US" dirty="0"/>
              <a:t>? </a:t>
            </a:r>
          </a:p>
        </p:txBody>
      </p:sp>
      <p:pic>
        <p:nvPicPr>
          <p:cNvPr id="12290" name="Picture 2" descr="4,101 Boy Asking Illustrations &amp;amp; Clip Art - iStock">
            <a:extLst>
              <a:ext uri="{FF2B5EF4-FFF2-40B4-BE49-F238E27FC236}">
                <a16:creationId xmlns:a16="http://schemas.microsoft.com/office/drawing/2014/main" id="{1BB1EB41-BBF4-46C2-A4A8-DE8081208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82" y="2149553"/>
            <a:ext cx="3341832" cy="334183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35265142-147F-4A24-AD74-42F3ED02A968}"/>
              </a:ext>
            </a:extLst>
          </p:cNvPr>
          <p:cNvSpPr>
            <a:spLocks noGrp="1"/>
          </p:cNvSpPr>
          <p:nvPr>
            <p:ph idx="1"/>
          </p:nvPr>
        </p:nvSpPr>
        <p:spPr>
          <a:xfrm>
            <a:off x="2974164" y="2090721"/>
            <a:ext cx="8886142" cy="3682596"/>
          </a:xfrm>
        </p:spPr>
        <p:txBody>
          <a:bodyPr vert="horz" lIns="0" tIns="45720" rIns="0" bIns="45720" rtlCol="0" anchor="t">
            <a:noAutofit/>
          </a:bodyPr>
          <a:lstStyle/>
          <a:p>
            <a:pPr marL="0" indent="0">
              <a:buNone/>
            </a:pPr>
            <a:r>
              <a:rPr lang="es-ES" sz="2400" dirty="0"/>
              <a:t>Al evitar "tirar a canasta" o enfrentarnos a nuestros miedos, </a:t>
            </a:r>
            <a:r>
              <a:rPr lang="es-ES" sz="2400" b="1" u="sng" dirty="0"/>
              <a:t>nos impedimos hacer cosas que son importantes para nosotros</a:t>
            </a:r>
            <a:r>
              <a:rPr lang="en-US" sz="2400" dirty="0"/>
              <a:t>, </a:t>
            </a:r>
            <a:r>
              <a:rPr lang="es-ES" sz="2400" dirty="0"/>
              <a:t>como pasar tiempo con los amigos y la familia o hacer cosas que nos gustan</a:t>
            </a:r>
            <a:r>
              <a:rPr lang="en-US" sz="2400" dirty="0"/>
              <a:t>. </a:t>
            </a:r>
            <a:endParaRPr lang="en-US" dirty="0"/>
          </a:p>
          <a:p>
            <a:pPr marL="0" indent="0">
              <a:buNone/>
            </a:pPr>
            <a:r>
              <a:rPr lang="es-ES" sz="2400" b="1" dirty="0"/>
              <a:t>Cuando te enfrentas a las cosas que más temes</a:t>
            </a:r>
            <a:r>
              <a:rPr lang="en-US" sz="2400" b="1" dirty="0"/>
              <a:t>... </a:t>
            </a:r>
          </a:p>
          <a:p>
            <a:pPr marL="566420" lvl="2">
              <a:buFont typeface="Wingdings" panose="05000000000000000000" pitchFamily="2" charset="2"/>
              <a:buChar char="§"/>
            </a:pPr>
            <a:r>
              <a:rPr lang="es-ES" sz="2000" dirty="0"/>
              <a:t>¡dan menos miedo!</a:t>
            </a:r>
          </a:p>
          <a:p>
            <a:pPr marL="566420" lvl="2">
              <a:buFont typeface="Wingdings" panose="05000000000000000000" pitchFamily="2" charset="2"/>
              <a:buChar char="§"/>
            </a:pPr>
            <a:r>
              <a:rPr lang="es-ES" sz="2000" dirty="0"/>
              <a:t>¡aprendes nuevas formas de pensar sobre el objeto, la actividad o la situación! </a:t>
            </a:r>
          </a:p>
          <a:p>
            <a:pPr marL="566420" lvl="2">
              <a:buFont typeface="Wingdings" panose="05000000000000000000" pitchFamily="2" charset="2"/>
              <a:buChar char="§"/>
            </a:pPr>
            <a:r>
              <a:rPr lang="es-ES" sz="2000" dirty="0"/>
              <a:t>¡aprendes que puedes enfrentarte a ello! </a:t>
            </a:r>
          </a:p>
          <a:p>
            <a:pPr marL="566420" lvl="2">
              <a:buFont typeface="Wingdings" panose="05000000000000000000" pitchFamily="2" charset="2"/>
              <a:buChar char="§"/>
            </a:pPr>
            <a:r>
              <a:rPr lang="es-ES" sz="2000" dirty="0"/>
              <a:t>¡te sentirás bien al enfrentarte a tu miedo!</a:t>
            </a:r>
          </a:p>
          <a:p>
            <a:pPr marL="566420" lvl="2">
              <a:buFont typeface="Wingdings" panose="05000000000000000000" pitchFamily="2" charset="2"/>
              <a:buChar char="§"/>
            </a:pPr>
            <a:r>
              <a:rPr lang="es-ES" sz="2000" dirty="0"/>
              <a:t>¡podrás practicar tus habilidades! </a:t>
            </a:r>
          </a:p>
          <a:p>
            <a:pPr marL="566420" lvl="2">
              <a:buFont typeface="Wingdings" panose="05000000000000000000" pitchFamily="2" charset="2"/>
              <a:buChar char="§"/>
            </a:pPr>
            <a:r>
              <a:rPr lang="es-ES" sz="2000" dirty="0"/>
              <a:t>podrás hacer muchas más cosas... ¿Se te ocurren algunas cosas que no puedes hacer ahora mismo por miedo</a:t>
            </a:r>
            <a:r>
              <a:rPr lang="en-US" sz="2000" dirty="0"/>
              <a:t>?</a:t>
            </a:r>
            <a:endParaRPr lang="en-US" sz="2000" dirty="0">
              <a:ea typeface="Calibri"/>
              <a:cs typeface="Calibri"/>
            </a:endParaRPr>
          </a:p>
        </p:txBody>
      </p:sp>
    </p:spTree>
    <p:extLst>
      <p:ext uri="{BB962C8B-B14F-4D97-AF65-F5344CB8AC3E}">
        <p14:creationId xmlns:p14="http://schemas.microsoft.com/office/powerpoint/2010/main" val="909486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1639BC5-A036-4D17-9B44-44B7848E315B}"/>
              </a:ext>
            </a:extLst>
          </p:cNvPr>
          <p:cNvSpPr/>
          <p:nvPr/>
        </p:nvSpPr>
        <p:spPr>
          <a:xfrm>
            <a:off x="554181" y="381109"/>
            <a:ext cx="10668001" cy="5570756"/>
          </a:xfrm>
          <a:prstGeom prst="rect">
            <a:avLst/>
          </a:prstGeom>
        </p:spPr>
        <p:txBody>
          <a:bodyPr wrap="square" lIns="91440" tIns="45720" rIns="91440" bIns="45720" anchor="t">
            <a:spAutoFit/>
          </a:bodyPr>
          <a:lstStyle/>
          <a:p>
            <a:pPr algn="ctr"/>
            <a:r>
              <a:rPr lang="en-US" sz="6000" b="1" u="sng" dirty="0">
                <a:latin typeface="+mj-lt"/>
              </a:rPr>
              <a:t>CONSEJO</a:t>
            </a:r>
          </a:p>
          <a:p>
            <a:pPr algn="ctr"/>
            <a:r>
              <a:rPr lang="es-ES" sz="3600" dirty="0">
                <a:latin typeface="+mj-lt"/>
              </a:rPr>
              <a:t>La memoria </a:t>
            </a:r>
            <a:r>
              <a:rPr lang="es-ES" sz="3600" b="1" u="sng" dirty="0">
                <a:latin typeface="+mj-lt"/>
              </a:rPr>
              <a:t>nos recuerda cómo nos sentíamos </a:t>
            </a:r>
            <a:r>
              <a:rPr lang="es-ES" sz="3600" dirty="0">
                <a:latin typeface="+mj-lt"/>
              </a:rPr>
              <a:t>cuando originó el trauma y el momento que nos asustó</a:t>
            </a:r>
            <a:r>
              <a:rPr lang="en-US" sz="3600" dirty="0">
                <a:latin typeface="+mj-lt"/>
              </a:rPr>
              <a:t>.</a:t>
            </a:r>
          </a:p>
          <a:p>
            <a:pPr algn="ctr"/>
            <a:endParaRPr lang="en-US" sz="3600" b="1" dirty="0">
              <a:latin typeface="+mj-lt"/>
            </a:endParaRPr>
          </a:p>
          <a:p>
            <a:pPr algn="ctr"/>
            <a:r>
              <a:rPr lang="en-US" sz="4400" b="1" dirty="0">
                <a:latin typeface="+mj-lt"/>
              </a:rPr>
              <a:t>PERO</a:t>
            </a:r>
            <a:endParaRPr lang="en-US" sz="3600" b="1" dirty="0">
              <a:latin typeface="+mj-lt"/>
            </a:endParaRPr>
          </a:p>
          <a:p>
            <a:pPr algn="ctr"/>
            <a:r>
              <a:rPr lang="en-US" sz="3600" b="1" dirty="0">
                <a:latin typeface="+mj-lt"/>
              </a:rPr>
              <a:t> </a:t>
            </a:r>
          </a:p>
          <a:p>
            <a:pPr algn="ctr"/>
            <a:r>
              <a:rPr lang="es-ES" sz="3600" b="1" u="sng" dirty="0">
                <a:latin typeface="+mj-lt"/>
              </a:rPr>
              <a:t>El recuerdo de lo sucedido no es peligroso</a:t>
            </a:r>
            <a:r>
              <a:rPr lang="en-US" sz="3600" dirty="0">
                <a:latin typeface="+mj-lt"/>
              </a:rPr>
              <a:t>. </a:t>
            </a:r>
          </a:p>
          <a:p>
            <a:pPr algn="ctr"/>
            <a:r>
              <a:rPr lang="es-ES" sz="3600" dirty="0">
                <a:latin typeface="+mj-lt"/>
              </a:rPr>
              <a:t>Es sólo un recuerdo. Un recuerdo no puede hacerte daño (aunque sea difícil de enfrentar</a:t>
            </a:r>
            <a:r>
              <a:rPr lang="en-US" sz="3600" dirty="0">
                <a:latin typeface="+mj-lt"/>
              </a:rPr>
              <a:t>)</a:t>
            </a:r>
            <a:endParaRPr lang="en-US" sz="3600" dirty="0">
              <a:latin typeface="+mj-lt"/>
              <a:ea typeface="Calibri Light"/>
              <a:cs typeface="Calibri Light"/>
            </a:endParaRPr>
          </a:p>
        </p:txBody>
      </p:sp>
      <p:pic>
        <p:nvPicPr>
          <p:cNvPr id="8" name="Picture 2" descr="Middle School Boys Basketball Tryouts – MaST Community Charter School">
            <a:extLst>
              <a:ext uri="{FF2B5EF4-FFF2-40B4-BE49-F238E27FC236}">
                <a16:creationId xmlns:a16="http://schemas.microsoft.com/office/drawing/2014/main" id="{DAA73812-9905-4746-A121-E23D18B3AE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345" y="2663606"/>
            <a:ext cx="129540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Middle School Boys Basketball Tryouts – MaST Community Charter School">
            <a:extLst>
              <a:ext uri="{FF2B5EF4-FFF2-40B4-BE49-F238E27FC236}">
                <a16:creationId xmlns:a16="http://schemas.microsoft.com/office/drawing/2014/main" id="{F780DB7B-1DA3-4741-94F7-B5E4573E71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7557" y="2640585"/>
            <a:ext cx="12954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1670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9A1E-BE6E-42CF-A628-0E116FED8D93}"/>
              </a:ext>
            </a:extLst>
          </p:cNvPr>
          <p:cNvSpPr>
            <a:spLocks noGrp="1"/>
          </p:cNvSpPr>
          <p:nvPr>
            <p:ph type="title"/>
          </p:nvPr>
        </p:nvSpPr>
        <p:spPr/>
        <p:txBody>
          <a:bodyPr/>
          <a:lstStyle/>
          <a:p>
            <a:r>
              <a:rPr lang="en-US" dirty="0" err="1"/>
              <a:t>Cómo</a:t>
            </a:r>
            <a:r>
              <a:rPr lang="en-US" dirty="0"/>
              <a:t> </a:t>
            </a:r>
            <a:r>
              <a:rPr lang="en-US" dirty="0" err="1"/>
              <a:t>Ganar</a:t>
            </a:r>
            <a:r>
              <a:rPr lang="en-US" dirty="0"/>
              <a:t> </a:t>
            </a:r>
            <a:r>
              <a:rPr lang="en-US" dirty="0" err="1"/>
              <a:t>el</a:t>
            </a:r>
            <a:r>
              <a:rPr lang="en-US" dirty="0"/>
              <a:t> </a:t>
            </a:r>
            <a:r>
              <a:rPr lang="en-US" dirty="0" err="1"/>
              <a:t>Juego</a:t>
            </a:r>
            <a:endParaRPr lang="en-US" dirty="0"/>
          </a:p>
        </p:txBody>
      </p:sp>
      <p:sp>
        <p:nvSpPr>
          <p:cNvPr id="3" name="Content Placeholder 2">
            <a:extLst>
              <a:ext uri="{FF2B5EF4-FFF2-40B4-BE49-F238E27FC236}">
                <a16:creationId xmlns:a16="http://schemas.microsoft.com/office/drawing/2014/main" id="{664388D7-79F2-4C68-AAF0-9EB425F54F57}"/>
              </a:ext>
            </a:extLst>
          </p:cNvPr>
          <p:cNvSpPr>
            <a:spLocks noGrp="1"/>
          </p:cNvSpPr>
          <p:nvPr>
            <p:ph idx="1"/>
          </p:nvPr>
        </p:nvSpPr>
        <p:spPr/>
        <p:txBody>
          <a:bodyPr vert="horz" lIns="0" tIns="45720" rIns="0" bIns="45720" rtlCol="0" anchor="t">
            <a:normAutofit/>
          </a:bodyPr>
          <a:lstStyle/>
          <a:p>
            <a:pPr marL="383540" lvl="1"/>
            <a:r>
              <a:rPr lang="es-ES" sz="2800" dirty="0"/>
              <a:t>Ábrete camino en la cancha para encestar tantos tiros como sea posible.</a:t>
            </a:r>
          </a:p>
          <a:p>
            <a:pPr marL="383540" lvl="1"/>
            <a:r>
              <a:rPr lang="es-ES" sz="2800" dirty="0"/>
              <a:t>Cada semana que realices una actividad en tu escalera de baloncesto, podrás... [TÚ ELIGES EL PREMIO</a:t>
            </a:r>
            <a:r>
              <a:rPr lang="en-US" sz="2800" dirty="0"/>
              <a:t>]. </a:t>
            </a:r>
          </a:p>
          <a:p>
            <a:pPr lvl="2"/>
            <a:r>
              <a:rPr lang="en-US" sz="2000" i="1" dirty="0"/>
              <a:t>Ideas para </a:t>
            </a:r>
            <a:r>
              <a:rPr lang="en-US" sz="2000" i="1" dirty="0" err="1"/>
              <a:t>premios</a:t>
            </a:r>
            <a:r>
              <a:rPr lang="en-US" sz="2000" i="1" dirty="0"/>
              <a:t>:</a:t>
            </a:r>
          </a:p>
          <a:p>
            <a:pPr marL="749300" lvl="3"/>
            <a:r>
              <a:rPr lang="es-ES" sz="2000" i="1" dirty="0"/>
              <a:t>Jugar un juego durante una sesión de tu elección</a:t>
            </a:r>
          </a:p>
          <a:p>
            <a:pPr marL="749300" lvl="3"/>
            <a:r>
              <a:rPr lang="es-ES" sz="2000" i="1" dirty="0"/>
              <a:t>Ver un video favorito durante los últimos 10 minutos de la sesión</a:t>
            </a:r>
          </a:p>
          <a:p>
            <a:pPr marL="749300" lvl="3"/>
            <a:r>
              <a:rPr lang="es-ES" sz="2000" i="1" dirty="0"/>
              <a:t>Escuchar tu música favorita durante 10 minutos de la sesión </a:t>
            </a:r>
          </a:p>
          <a:p>
            <a:pPr marL="749300" lvl="3"/>
            <a:r>
              <a:rPr lang="es-ES" sz="2000" i="1" dirty="0"/>
              <a:t>Que tu terapeuta haga alguna broma con la que ambos estén de acuerdo</a:t>
            </a:r>
            <a:endParaRPr lang="en-US" sz="2000" i="1" dirty="0">
              <a:ea typeface="Calibri"/>
              <a:cs typeface="Calibri"/>
            </a:endParaRPr>
          </a:p>
        </p:txBody>
      </p:sp>
      <p:pic>
        <p:nvPicPr>
          <p:cNvPr id="4" name="Picture 2" descr="Middle School Boys Basketball Tryouts – MaST Community Charter School">
            <a:extLst>
              <a:ext uri="{FF2B5EF4-FFF2-40B4-BE49-F238E27FC236}">
                <a16:creationId xmlns:a16="http://schemas.microsoft.com/office/drawing/2014/main" id="{CC007E1E-5401-4519-8BD2-1A5C9B21DC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6054" y="3777240"/>
            <a:ext cx="1929386" cy="1929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4111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A255C-EB7A-4C8A-9013-75D329EA9137}"/>
              </a:ext>
            </a:extLst>
          </p:cNvPr>
          <p:cNvSpPr>
            <a:spLocks noGrp="1"/>
          </p:cNvSpPr>
          <p:nvPr>
            <p:ph type="title"/>
          </p:nvPr>
        </p:nvSpPr>
        <p:spPr/>
        <p:txBody>
          <a:bodyPr/>
          <a:lstStyle/>
          <a:p>
            <a:r>
              <a:rPr lang="en-US" dirty="0" err="1"/>
              <a:t>Planificando</a:t>
            </a:r>
            <a:r>
              <a:rPr lang="en-US" dirty="0"/>
              <a:t> con </a:t>
            </a:r>
            <a:r>
              <a:rPr lang="en-US" dirty="0" err="1"/>
              <a:t>Tiempo</a:t>
            </a:r>
            <a:endParaRPr lang="en-US" dirty="0"/>
          </a:p>
        </p:txBody>
      </p:sp>
      <p:sp>
        <p:nvSpPr>
          <p:cNvPr id="4" name="Content Placeholder 2">
            <a:extLst>
              <a:ext uri="{FF2B5EF4-FFF2-40B4-BE49-F238E27FC236}">
                <a16:creationId xmlns:a16="http://schemas.microsoft.com/office/drawing/2014/main" id="{5E1D297A-9A4A-4B61-82EA-BF933DF56E63}"/>
              </a:ext>
            </a:extLst>
          </p:cNvPr>
          <p:cNvSpPr>
            <a:spLocks noGrp="1"/>
          </p:cNvSpPr>
          <p:nvPr>
            <p:ph idx="1"/>
          </p:nvPr>
        </p:nvSpPr>
        <p:spPr>
          <a:xfrm>
            <a:off x="1097280" y="1845734"/>
            <a:ext cx="10058400" cy="4023360"/>
          </a:xfrm>
        </p:spPr>
        <p:txBody>
          <a:bodyPr>
            <a:normAutofit/>
          </a:bodyPr>
          <a:lstStyle/>
          <a:p>
            <a:pPr lvl="1"/>
            <a:r>
              <a:rPr lang="es-ES" sz="2800" dirty="0"/>
              <a:t>¿Qué día/hora realizarás tu actividad?</a:t>
            </a:r>
          </a:p>
          <a:p>
            <a:pPr lvl="1"/>
            <a:r>
              <a:rPr lang="es-ES" sz="2800" dirty="0"/>
              <a:t>¿Dónde realizarás la actividad?</a:t>
            </a:r>
          </a:p>
          <a:p>
            <a:pPr lvl="1"/>
            <a:r>
              <a:rPr lang="es-ES" sz="2800" dirty="0"/>
              <a:t>¿Durante cuánto tiempo?</a:t>
            </a:r>
          </a:p>
          <a:p>
            <a:pPr lvl="1"/>
            <a:r>
              <a:rPr lang="es-ES" sz="2800" dirty="0"/>
              <a:t>¿Te acompañará alguien?</a:t>
            </a:r>
          </a:p>
          <a:p>
            <a:pPr lvl="1"/>
            <a:r>
              <a:rPr lang="es-ES" sz="2800" dirty="0"/>
              <a:t>¿Hay algo que te pueda impedir </a:t>
            </a:r>
          </a:p>
          <a:p>
            <a:pPr marL="201168" lvl="1" indent="0">
              <a:buNone/>
            </a:pPr>
            <a:r>
              <a:rPr lang="es-ES" sz="2800" dirty="0"/>
              <a:t>realizarla</a:t>
            </a:r>
            <a:r>
              <a:rPr lang="en-US" sz="2800" dirty="0"/>
              <a:t>?</a:t>
            </a:r>
          </a:p>
          <a:p>
            <a:pPr lvl="1"/>
            <a:endParaRPr lang="en-US" sz="2800" b="1" u="sng" dirty="0"/>
          </a:p>
          <a:p>
            <a:pPr marL="201168" lvl="1" indent="0">
              <a:buNone/>
            </a:pPr>
            <a:r>
              <a:rPr lang="es-ES" sz="2800" b="1" u="sng" dirty="0"/>
              <a:t>Pongamos un recordatorio por teléfono</a:t>
            </a:r>
            <a:r>
              <a:rPr lang="en-US" sz="2800" b="1" u="sng" dirty="0"/>
              <a:t>.</a:t>
            </a:r>
          </a:p>
          <a:p>
            <a:pPr lvl="1"/>
            <a:endParaRPr lang="en-US" sz="2000" dirty="0"/>
          </a:p>
        </p:txBody>
      </p:sp>
      <p:pic>
        <p:nvPicPr>
          <p:cNvPr id="10242" name="Picture 2" descr="Thought bubble animated thinking bubble clipart kid 2 - Clipartix">
            <a:extLst>
              <a:ext uri="{FF2B5EF4-FFF2-40B4-BE49-F238E27FC236}">
                <a16:creationId xmlns:a16="http://schemas.microsoft.com/office/drawing/2014/main" id="{299DB917-5194-437B-B435-A23F33074E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1409" y="2355272"/>
            <a:ext cx="3592961" cy="3513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979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Basketball hoop clipart. Free download transparent .PNG | Creazilla">
            <a:extLst>
              <a:ext uri="{FF2B5EF4-FFF2-40B4-BE49-F238E27FC236}">
                <a16:creationId xmlns:a16="http://schemas.microsoft.com/office/drawing/2014/main" id="{BBE022EF-755C-4A03-B6F5-627AC7127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9812" y="206312"/>
            <a:ext cx="2762987" cy="616216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C721968-FC8A-4FA3-B7BC-5620C825E981}"/>
              </a:ext>
            </a:extLst>
          </p:cNvPr>
          <p:cNvSpPr/>
          <p:nvPr/>
        </p:nvSpPr>
        <p:spPr>
          <a:xfrm>
            <a:off x="989247" y="1005465"/>
            <a:ext cx="5502602" cy="646331"/>
          </a:xfrm>
          <a:prstGeom prst="rect">
            <a:avLst/>
          </a:prstGeom>
        </p:spPr>
        <p:txBody>
          <a:bodyPr wrap="square">
            <a:spAutoFit/>
          </a:bodyPr>
          <a:lstStyle/>
          <a:p>
            <a:r>
              <a:rPr lang="en-US" sz="3600" b="1" dirty="0">
                <a:solidFill>
                  <a:schemeClr val="tx1">
                    <a:lumMod val="75000"/>
                    <a:lumOff val="25000"/>
                  </a:schemeClr>
                </a:solidFill>
                <a:latin typeface="+mj-lt"/>
              </a:rPr>
              <a:t>¡</a:t>
            </a:r>
            <a:r>
              <a:rPr lang="en-US" sz="3600" b="1" dirty="0" err="1">
                <a:solidFill>
                  <a:schemeClr val="tx1">
                    <a:lumMod val="75000"/>
                    <a:lumOff val="25000"/>
                  </a:schemeClr>
                </a:solidFill>
                <a:latin typeface="+mj-lt"/>
              </a:rPr>
              <a:t>Llevando</a:t>
            </a:r>
            <a:r>
              <a:rPr lang="en-US" sz="3600" b="1" dirty="0">
                <a:solidFill>
                  <a:schemeClr val="tx1">
                    <a:lumMod val="75000"/>
                    <a:lumOff val="25000"/>
                  </a:schemeClr>
                </a:solidFill>
                <a:latin typeface="+mj-lt"/>
              </a:rPr>
              <a:t> la </a:t>
            </a:r>
            <a:r>
              <a:rPr lang="en-US" sz="3600" b="1" dirty="0" err="1">
                <a:solidFill>
                  <a:schemeClr val="tx1">
                    <a:lumMod val="75000"/>
                    <a:lumOff val="25000"/>
                  </a:schemeClr>
                </a:solidFill>
                <a:latin typeface="+mj-lt"/>
              </a:rPr>
              <a:t>cuenta</a:t>
            </a:r>
            <a:r>
              <a:rPr lang="en-US" sz="3600" b="1" dirty="0">
                <a:solidFill>
                  <a:schemeClr val="tx1">
                    <a:lumMod val="75000"/>
                    <a:lumOff val="25000"/>
                  </a:schemeClr>
                </a:solidFill>
                <a:latin typeface="+mj-lt"/>
              </a:rPr>
              <a:t>! </a:t>
            </a:r>
          </a:p>
        </p:txBody>
      </p:sp>
      <p:pic>
        <p:nvPicPr>
          <p:cNvPr id="3078" name="Picture 6" descr="3,082 Basketball Shot Illustrations &amp;amp; Clip Art - iStock">
            <a:extLst>
              <a:ext uri="{FF2B5EF4-FFF2-40B4-BE49-F238E27FC236}">
                <a16:creationId xmlns:a16="http://schemas.microsoft.com/office/drawing/2014/main" id="{DEB79463-F69E-4FA7-837D-35E153EDB49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3021" r="78045"/>
          <a:stretch/>
        </p:blipFill>
        <p:spPr bwMode="auto">
          <a:xfrm>
            <a:off x="2202296" y="4451927"/>
            <a:ext cx="1279813" cy="140060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20B92A0C-98E0-4D8F-9AC7-CB8E4358CAC6}"/>
              </a:ext>
            </a:extLst>
          </p:cNvPr>
          <p:cNvSpPr/>
          <p:nvPr/>
        </p:nvSpPr>
        <p:spPr>
          <a:xfrm>
            <a:off x="3894083" y="3429000"/>
            <a:ext cx="5502602" cy="461665"/>
          </a:xfrm>
          <a:prstGeom prst="rect">
            <a:avLst/>
          </a:prstGeom>
        </p:spPr>
        <p:txBody>
          <a:bodyPr wrap="square" lIns="91440" tIns="45720" rIns="91440" bIns="45720" anchor="t">
            <a:spAutoFit/>
          </a:bodyPr>
          <a:lstStyle/>
          <a:p>
            <a:r>
              <a:rPr lang="en-US" sz="2400" b="1" dirty="0">
                <a:solidFill>
                  <a:schemeClr val="tx1">
                    <a:lumMod val="75000"/>
                    <a:lumOff val="25000"/>
                  </a:schemeClr>
                </a:solidFill>
                <a:latin typeface="+mj-lt"/>
              </a:rPr>
              <a:t>Premio </a:t>
            </a:r>
            <a:r>
              <a:rPr lang="en-US" sz="2400" b="1" dirty="0" err="1">
                <a:solidFill>
                  <a:schemeClr val="tx1">
                    <a:lumMod val="75000"/>
                    <a:lumOff val="25000"/>
                  </a:schemeClr>
                </a:solidFill>
                <a:latin typeface="+mj-lt"/>
              </a:rPr>
              <a:t>por</a:t>
            </a:r>
            <a:r>
              <a:rPr lang="en-US" sz="2400" b="1" dirty="0">
                <a:solidFill>
                  <a:schemeClr val="tx1">
                    <a:lumMod val="75000"/>
                    <a:lumOff val="25000"/>
                  </a:schemeClr>
                </a:solidFill>
                <a:latin typeface="+mj-lt"/>
              </a:rPr>
              <a:t> </a:t>
            </a:r>
            <a:r>
              <a:rPr lang="en-US" sz="2400" b="1" dirty="0" err="1">
                <a:solidFill>
                  <a:schemeClr val="tx1">
                    <a:lumMod val="75000"/>
                    <a:lumOff val="25000"/>
                  </a:schemeClr>
                </a:solidFill>
                <a:latin typeface="+mj-lt"/>
              </a:rPr>
              <a:t>realizar</a:t>
            </a:r>
            <a:r>
              <a:rPr lang="en-US" sz="2400" b="1" dirty="0">
                <a:solidFill>
                  <a:schemeClr val="tx1">
                    <a:lumMod val="75000"/>
                    <a:lumOff val="25000"/>
                  </a:schemeClr>
                </a:solidFill>
                <a:latin typeface="+mj-lt"/>
              </a:rPr>
              <a:t> 2 </a:t>
            </a:r>
            <a:r>
              <a:rPr lang="en-US" sz="2400" b="1" dirty="0" err="1">
                <a:solidFill>
                  <a:schemeClr val="tx1">
                    <a:lumMod val="75000"/>
                    <a:lumOff val="25000"/>
                  </a:schemeClr>
                </a:solidFill>
                <a:latin typeface="+mj-lt"/>
              </a:rPr>
              <a:t>actividades</a:t>
            </a:r>
            <a:r>
              <a:rPr lang="en-US" sz="2400" b="1" dirty="0">
                <a:solidFill>
                  <a:schemeClr val="tx1">
                    <a:lumMod val="75000"/>
                    <a:lumOff val="25000"/>
                  </a:schemeClr>
                </a:solidFill>
                <a:latin typeface="+mj-lt"/>
              </a:rPr>
              <a:t> SUDS : </a:t>
            </a:r>
          </a:p>
        </p:txBody>
      </p:sp>
      <p:sp>
        <p:nvSpPr>
          <p:cNvPr id="5" name="Rectangle 4">
            <a:extLst>
              <a:ext uri="{FF2B5EF4-FFF2-40B4-BE49-F238E27FC236}">
                <a16:creationId xmlns:a16="http://schemas.microsoft.com/office/drawing/2014/main" id="{77E256C5-4EA1-4B03-BA88-7B320D66CB70}"/>
              </a:ext>
            </a:extLst>
          </p:cNvPr>
          <p:cNvSpPr/>
          <p:nvPr/>
        </p:nvSpPr>
        <p:spPr>
          <a:xfrm>
            <a:off x="10475259" y="5384215"/>
            <a:ext cx="1596670" cy="468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No Muy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20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aguantar una bola de baloncesto</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p>
        </p:txBody>
      </p:sp>
    </p:spTree>
    <p:extLst>
      <p:ext uri="{BB962C8B-B14F-4D97-AF65-F5344CB8AC3E}">
        <p14:creationId xmlns:p14="http://schemas.microsoft.com/office/powerpoint/2010/main" val="4233302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3D012-B8FE-4879-B5FA-A5E14498082B}"/>
              </a:ext>
            </a:extLst>
          </p:cNvPr>
          <p:cNvSpPr>
            <a:spLocks noGrp="1"/>
          </p:cNvSpPr>
          <p:nvPr>
            <p:ph type="title"/>
          </p:nvPr>
        </p:nvSpPr>
        <p:spPr/>
        <p:txBody>
          <a:bodyPr/>
          <a:lstStyle/>
          <a:p>
            <a:r>
              <a:rPr lang="en-US" dirty="0"/>
              <a:t>La </a:t>
            </a:r>
            <a:r>
              <a:rPr lang="en-US" dirty="0" err="1"/>
              <a:t>semana</a:t>
            </a:r>
            <a:r>
              <a:rPr lang="en-US" dirty="0"/>
              <a:t> que </a:t>
            </a:r>
            <a:r>
              <a:rPr lang="en-US" dirty="0" err="1"/>
              <a:t>viene</a:t>
            </a:r>
            <a:r>
              <a:rPr lang="en-US" dirty="0"/>
              <a:t>: Vamos a...</a:t>
            </a:r>
          </a:p>
        </p:txBody>
      </p:sp>
      <p:sp>
        <p:nvSpPr>
          <p:cNvPr id="3" name="Content Placeholder 2">
            <a:extLst>
              <a:ext uri="{FF2B5EF4-FFF2-40B4-BE49-F238E27FC236}">
                <a16:creationId xmlns:a16="http://schemas.microsoft.com/office/drawing/2014/main" id="{9F91EF70-BEFC-4B67-9140-8EB211D4C7A4}"/>
              </a:ext>
            </a:extLst>
          </p:cNvPr>
          <p:cNvSpPr>
            <a:spLocks noGrp="1"/>
          </p:cNvSpPr>
          <p:nvPr>
            <p:ph idx="1"/>
          </p:nvPr>
        </p:nvSpPr>
        <p:spPr>
          <a:xfrm>
            <a:off x="1097280" y="1845734"/>
            <a:ext cx="7058429" cy="4023360"/>
          </a:xfrm>
        </p:spPr>
        <p:txBody>
          <a:bodyPr vert="horz" lIns="0" tIns="45720" rIns="0" bIns="45720" rtlCol="0" anchor="t">
            <a:normAutofit/>
          </a:bodyPr>
          <a:lstStyle/>
          <a:p>
            <a:pPr marL="383540" lvl="1"/>
            <a:r>
              <a:rPr lang="en-US" sz="3500" dirty="0"/>
              <a:t>¡</a:t>
            </a:r>
            <a:r>
              <a:rPr lang="en-US" sz="3500" dirty="0" err="1"/>
              <a:t>Darte</a:t>
            </a:r>
            <a:r>
              <a:rPr lang="en-US" sz="3500" dirty="0"/>
              <a:t> un </a:t>
            </a:r>
            <a:r>
              <a:rPr lang="en-US" sz="3500" dirty="0" err="1"/>
              <a:t>premio</a:t>
            </a:r>
            <a:r>
              <a:rPr lang="en-US" sz="3500" dirty="0"/>
              <a:t>! </a:t>
            </a:r>
            <a:endParaRPr lang="en-US" dirty="0"/>
          </a:p>
          <a:p>
            <a:pPr marL="383540" lvl="1"/>
            <a:r>
              <a:rPr lang="en-US" sz="3500" dirty="0"/>
              <a:t>Hablar </a:t>
            </a:r>
            <a:r>
              <a:rPr lang="en-US" sz="3500" dirty="0" err="1"/>
              <a:t>sobre</a:t>
            </a:r>
            <a:endParaRPr lang="en-US" sz="3500" dirty="0"/>
          </a:p>
          <a:p>
            <a:pPr marL="566420" lvl="2"/>
            <a:r>
              <a:rPr lang="en-US" sz="3100" dirty="0" err="1"/>
              <a:t>cómo</a:t>
            </a:r>
            <a:r>
              <a:rPr lang="en-US" sz="3100" dirty="0"/>
              <a:t> </a:t>
            </a:r>
            <a:r>
              <a:rPr lang="en-US" sz="3100" dirty="0" err="1"/>
              <a:t>te</a:t>
            </a:r>
            <a:r>
              <a:rPr lang="en-US" sz="3100" dirty="0"/>
              <a:t> </a:t>
            </a:r>
            <a:r>
              <a:rPr lang="en-US" sz="3100" dirty="0" err="1"/>
              <a:t>fue</a:t>
            </a:r>
            <a:r>
              <a:rPr lang="en-US" sz="3100" dirty="0"/>
              <a:t> (SUDS)</a:t>
            </a:r>
            <a:endParaRPr lang="en-US" sz="3100" dirty="0">
              <a:ea typeface="Calibri"/>
              <a:cs typeface="Calibri"/>
            </a:endParaRPr>
          </a:p>
          <a:p>
            <a:pPr marL="566420" lvl="2"/>
            <a:r>
              <a:rPr lang="es-ES" sz="3000" dirty="0">
                <a:ea typeface="Calibri"/>
                <a:cs typeface="Calibri"/>
              </a:rPr>
              <a:t>cualquier reto que hayas experimentado</a:t>
            </a:r>
          </a:p>
          <a:p>
            <a:pPr marL="566420" lvl="2"/>
            <a:r>
              <a:rPr lang="en-US" sz="3000" dirty="0">
                <a:ea typeface="Calibri" panose="020F0502020204030204"/>
                <a:cs typeface="Calibri" panose="020F0502020204030204"/>
              </a:rPr>
              <a:t>las </a:t>
            </a:r>
            <a:r>
              <a:rPr lang="en-US" sz="3000" dirty="0" err="1">
                <a:ea typeface="Calibri" panose="020F0502020204030204"/>
                <a:cs typeface="Calibri" panose="020F0502020204030204"/>
              </a:rPr>
              <a:t>destrezas</a:t>
            </a:r>
            <a:r>
              <a:rPr lang="en-US" sz="3000" dirty="0">
                <a:ea typeface="Calibri" panose="020F0502020204030204"/>
                <a:cs typeface="Calibri" panose="020F0502020204030204"/>
              </a:rPr>
              <a:t> que </a:t>
            </a:r>
            <a:r>
              <a:rPr lang="en-US" sz="3000" dirty="0" err="1">
                <a:ea typeface="Calibri" panose="020F0502020204030204"/>
                <a:cs typeface="Calibri" panose="020F0502020204030204"/>
              </a:rPr>
              <a:t>usaste</a:t>
            </a:r>
            <a:endParaRPr lang="en-US" sz="3000" dirty="0">
              <a:ea typeface="Calibri" panose="020F0502020204030204"/>
              <a:cs typeface="Calibri" panose="020F0502020204030204"/>
            </a:endParaRPr>
          </a:p>
          <a:p>
            <a:pPr marL="566420" lvl="2"/>
            <a:r>
              <a:rPr lang="es-ES" sz="3000" dirty="0">
                <a:ea typeface="Calibri" panose="020F0502020204030204"/>
                <a:cs typeface="Calibri" panose="020F0502020204030204"/>
              </a:rPr>
              <a:t>lo que has aprendido sobre la actividad y sobre ti mismo/a</a:t>
            </a:r>
            <a:endParaRPr lang="en-US" sz="3000" dirty="0">
              <a:ea typeface="Calibri" panose="020F0502020204030204"/>
              <a:cs typeface="Calibri" panose="020F0502020204030204"/>
            </a:endParaRPr>
          </a:p>
          <a:p>
            <a:pPr lvl="1"/>
            <a:endParaRPr lang="en-US" sz="3200" dirty="0"/>
          </a:p>
        </p:txBody>
      </p:sp>
      <p:pic>
        <p:nvPicPr>
          <p:cNvPr id="4" name="Picture 2" descr="Black basketball player Royalty Free Vector Image">
            <a:extLst>
              <a:ext uri="{FF2B5EF4-FFF2-40B4-BE49-F238E27FC236}">
                <a16:creationId xmlns:a16="http://schemas.microsoft.com/office/drawing/2014/main" id="{B9F52521-5FF9-4BAC-87A9-1D9A5B6E2D5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553" t="1319" r="16268" b="8835"/>
          <a:stretch/>
        </p:blipFill>
        <p:spPr bwMode="auto">
          <a:xfrm>
            <a:off x="8280020" y="2133512"/>
            <a:ext cx="2480344" cy="3589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0577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57DE6-5B8F-4B82-BD66-365BFBE02335}"/>
              </a:ext>
            </a:extLst>
          </p:cNvPr>
          <p:cNvSpPr>
            <a:spLocks noGrp="1"/>
          </p:cNvSpPr>
          <p:nvPr>
            <p:ph type="title"/>
          </p:nvPr>
        </p:nvSpPr>
        <p:spPr/>
        <p:txBody>
          <a:bodyPr/>
          <a:lstStyle/>
          <a:p>
            <a:r>
              <a:rPr lang="en-US" dirty="0" err="1"/>
              <a:t>Objetivo</a:t>
            </a:r>
            <a:r>
              <a:rPr lang="en-US" dirty="0"/>
              <a:t> del </a:t>
            </a:r>
            <a:r>
              <a:rPr lang="en-US" dirty="0" err="1"/>
              <a:t>Juego</a:t>
            </a:r>
            <a:endParaRPr lang="en-US" dirty="0"/>
          </a:p>
        </p:txBody>
      </p:sp>
      <p:sp>
        <p:nvSpPr>
          <p:cNvPr id="3" name="Content Placeholder 2">
            <a:extLst>
              <a:ext uri="{FF2B5EF4-FFF2-40B4-BE49-F238E27FC236}">
                <a16:creationId xmlns:a16="http://schemas.microsoft.com/office/drawing/2014/main" id="{D634B32E-F00E-49B4-8099-00EC4C4163BF}"/>
              </a:ext>
            </a:extLst>
          </p:cNvPr>
          <p:cNvSpPr>
            <a:spLocks noGrp="1"/>
          </p:cNvSpPr>
          <p:nvPr>
            <p:ph idx="1"/>
          </p:nvPr>
        </p:nvSpPr>
        <p:spPr>
          <a:xfrm>
            <a:off x="1097280" y="2676087"/>
            <a:ext cx="10058400" cy="2765167"/>
          </a:xfrm>
        </p:spPr>
        <p:txBody>
          <a:bodyPr>
            <a:normAutofit/>
          </a:bodyPr>
          <a:lstStyle/>
          <a:p>
            <a:pPr marL="292608" lvl="1" indent="0" algn="ctr">
              <a:buNone/>
            </a:pPr>
            <a:r>
              <a:rPr lang="es-ES" sz="4400" dirty="0">
                <a:latin typeface="+mj-lt"/>
              </a:rPr>
              <a:t>Haz tantos tiros a la canasta como puedas enfrentándote a situaciones seguras que te recuerden a sucesos estresantes</a:t>
            </a:r>
            <a:r>
              <a:rPr lang="en-US" sz="4400" dirty="0">
                <a:latin typeface="+mj-lt"/>
              </a:rPr>
              <a:t>.  </a:t>
            </a:r>
          </a:p>
          <a:p>
            <a:pPr marL="292608" lvl="1" indent="0" algn="ctr">
              <a:buNone/>
            </a:pPr>
            <a:endParaRPr lang="en-US" sz="4400" dirty="0">
              <a:latin typeface="+mj-lt"/>
            </a:endParaRPr>
          </a:p>
          <a:p>
            <a:pPr marL="292608" lvl="1" indent="0" algn="ctr">
              <a:buNone/>
            </a:pPr>
            <a:endParaRPr lang="en-US" sz="4400" dirty="0">
              <a:latin typeface="+mj-lt"/>
            </a:endParaRPr>
          </a:p>
          <a:p>
            <a:pPr marL="292608" lvl="1" indent="0" algn="ctr">
              <a:buNone/>
            </a:pPr>
            <a:endParaRPr lang="en-US" sz="4400" dirty="0">
              <a:latin typeface="+mj-lt"/>
            </a:endParaRPr>
          </a:p>
          <a:p>
            <a:pPr marL="292608" lvl="1" indent="0" algn="ctr">
              <a:buNone/>
            </a:pPr>
            <a:endParaRPr lang="en-US" sz="4400" dirty="0">
              <a:latin typeface="+mj-lt"/>
            </a:endParaRPr>
          </a:p>
        </p:txBody>
      </p:sp>
    </p:spTree>
    <p:extLst>
      <p:ext uri="{BB962C8B-B14F-4D97-AF65-F5344CB8AC3E}">
        <p14:creationId xmlns:p14="http://schemas.microsoft.com/office/powerpoint/2010/main" val="2134945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D517A-3490-466C-B2D2-597BEA80D0AF}"/>
              </a:ext>
            </a:extLst>
          </p:cNvPr>
          <p:cNvSpPr>
            <a:spLocks noGrp="1"/>
          </p:cNvSpPr>
          <p:nvPr>
            <p:ph type="title"/>
          </p:nvPr>
        </p:nvSpPr>
        <p:spPr/>
        <p:txBody>
          <a:bodyPr/>
          <a:lstStyle/>
          <a:p>
            <a:r>
              <a:rPr lang="en-US" dirty="0" err="1"/>
              <a:t>Ejemplo</a:t>
            </a:r>
            <a:r>
              <a:rPr lang="en-US" dirty="0"/>
              <a:t> </a:t>
            </a:r>
          </a:p>
        </p:txBody>
      </p:sp>
      <p:pic>
        <p:nvPicPr>
          <p:cNvPr id="16388" name="Picture 4" descr="Search Results for basketball clipart - Clip Art - Pictures - Graphics -  Illustrations">
            <a:extLst>
              <a:ext uri="{FF2B5EF4-FFF2-40B4-BE49-F238E27FC236}">
                <a16:creationId xmlns:a16="http://schemas.microsoft.com/office/drawing/2014/main" id="{84F03686-05C5-40B5-8F10-E354CAB592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45" y="2785300"/>
            <a:ext cx="3398467" cy="344771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8B2E8CA-F297-4EE8-AC73-233DE10E8B1D}"/>
              </a:ext>
            </a:extLst>
          </p:cNvPr>
          <p:cNvSpPr>
            <a:spLocks noGrp="1"/>
          </p:cNvSpPr>
          <p:nvPr>
            <p:ph idx="1"/>
          </p:nvPr>
        </p:nvSpPr>
        <p:spPr>
          <a:xfrm>
            <a:off x="3026748" y="2122571"/>
            <a:ext cx="8759784" cy="4023360"/>
          </a:xfrm>
        </p:spPr>
        <p:txBody>
          <a:bodyPr vert="horz" lIns="0" tIns="45720" rIns="0" bIns="45720" rtlCol="0" anchor="t">
            <a:normAutofit/>
          </a:bodyPr>
          <a:lstStyle/>
          <a:p>
            <a:pPr marL="0" indent="0">
              <a:buNone/>
            </a:pPr>
            <a:r>
              <a:rPr lang="es-ES" sz="2800" dirty="0">
                <a:latin typeface="+mj-lt"/>
              </a:rPr>
              <a:t>A José le encantaba jugar al baloncesto. Jugó durante años con su amiga Marta. No sabía que Marta padecía una enfermedad cardiaca llamada MCH. Lamentablemente, un día, mientras jugaba al baloncesto, Marta falleció en la cancha, a causa de su enfermedad cardiaca. Ahora, José ya no quiere jugar al baloncesto. Desde que perdió a Marta, José no toca una bola de baloncesto, no va a la cancha ni sale con sus amigos porque esas cosas le recuerdan lo que pasó</a:t>
            </a:r>
            <a:r>
              <a:rPr lang="en-US" sz="2800" dirty="0">
                <a:latin typeface="+mj-lt"/>
              </a:rPr>
              <a:t>.</a:t>
            </a:r>
          </a:p>
        </p:txBody>
      </p:sp>
    </p:spTree>
    <p:extLst>
      <p:ext uri="{BB962C8B-B14F-4D97-AF65-F5344CB8AC3E}">
        <p14:creationId xmlns:p14="http://schemas.microsoft.com/office/powerpoint/2010/main" val="73815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38F6F30-9465-42F8-9EE1-03059936EC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1346" y="1505527"/>
            <a:ext cx="8604106" cy="4381501"/>
          </a:xfrm>
          <a:prstGeom prst="rect">
            <a:avLst/>
          </a:prstGeom>
          <a:noFill/>
          <a:ln>
            <a:noFill/>
          </a:ln>
        </p:spPr>
      </p:pic>
      <p:pic>
        <p:nvPicPr>
          <p:cNvPr id="3" name="Picture 4" descr="Basketball hoop clipart. Free download transparent .PNG | Creazilla">
            <a:extLst>
              <a:ext uri="{FF2B5EF4-FFF2-40B4-BE49-F238E27FC236}">
                <a16:creationId xmlns:a16="http://schemas.microsoft.com/office/drawing/2014/main" id="{B609D166-1AAF-4872-81A8-26F0B0A90A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452" y="0"/>
            <a:ext cx="2762987" cy="616216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D98A63A-5CBA-48F3-8C5F-4572ACAE839F}"/>
              </a:ext>
            </a:extLst>
          </p:cNvPr>
          <p:cNvSpPr/>
          <p:nvPr/>
        </p:nvSpPr>
        <p:spPr>
          <a:xfrm>
            <a:off x="211346" y="584063"/>
            <a:ext cx="10071707" cy="646331"/>
          </a:xfrm>
          <a:prstGeom prst="rect">
            <a:avLst/>
          </a:prstGeom>
        </p:spPr>
        <p:txBody>
          <a:bodyPr wrap="square">
            <a:spAutoFit/>
          </a:bodyPr>
          <a:lstStyle/>
          <a:p>
            <a:r>
              <a:rPr lang="es-ES" sz="3600" b="1" dirty="0">
                <a:solidFill>
                  <a:schemeClr val="tx1">
                    <a:lumMod val="75000"/>
                    <a:lumOff val="25000"/>
                  </a:schemeClr>
                </a:solidFill>
                <a:latin typeface="+mj-lt"/>
              </a:rPr>
              <a:t>¿Qué son las unidades subjetivas de angustia </a:t>
            </a:r>
            <a:r>
              <a:rPr lang="en-US" sz="3600" b="1" dirty="0">
                <a:solidFill>
                  <a:schemeClr val="tx1">
                    <a:lumMod val="75000"/>
                    <a:lumOff val="25000"/>
                  </a:schemeClr>
                </a:solidFill>
                <a:latin typeface="+mj-lt"/>
              </a:rPr>
              <a:t>(SUDS)?</a:t>
            </a:r>
          </a:p>
        </p:txBody>
      </p:sp>
    </p:spTree>
    <p:extLst>
      <p:ext uri="{BB962C8B-B14F-4D97-AF65-F5344CB8AC3E}">
        <p14:creationId xmlns:p14="http://schemas.microsoft.com/office/powerpoint/2010/main" val="1449664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Basketball hoop clipart. Free download transparent .PNG | Creazilla">
            <a:extLst>
              <a:ext uri="{FF2B5EF4-FFF2-40B4-BE49-F238E27FC236}">
                <a16:creationId xmlns:a16="http://schemas.microsoft.com/office/drawing/2014/main" id="{BBE022EF-755C-4A03-B6F5-627AC7127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9812" y="206312"/>
            <a:ext cx="2762987" cy="616216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C721968-FC8A-4FA3-B7BC-5620C825E981}"/>
              </a:ext>
            </a:extLst>
          </p:cNvPr>
          <p:cNvSpPr/>
          <p:nvPr/>
        </p:nvSpPr>
        <p:spPr>
          <a:xfrm>
            <a:off x="989247" y="1005465"/>
            <a:ext cx="5882200" cy="646331"/>
          </a:xfrm>
          <a:prstGeom prst="rect">
            <a:avLst/>
          </a:prstGeom>
        </p:spPr>
        <p:txBody>
          <a:bodyPr wrap="square">
            <a:spAutoFit/>
          </a:bodyPr>
          <a:lstStyle/>
          <a:p>
            <a:r>
              <a:rPr lang="en-US" sz="3600" b="1" dirty="0" err="1">
                <a:solidFill>
                  <a:schemeClr val="tx1">
                    <a:lumMod val="75000"/>
                    <a:lumOff val="25000"/>
                  </a:schemeClr>
                </a:solidFill>
                <a:latin typeface="+mj-lt"/>
              </a:rPr>
              <a:t>Escalera</a:t>
            </a:r>
            <a:r>
              <a:rPr lang="en-US" sz="3600" b="1" dirty="0">
                <a:solidFill>
                  <a:schemeClr val="tx1">
                    <a:lumMod val="75000"/>
                    <a:lumOff val="25000"/>
                  </a:schemeClr>
                </a:solidFill>
                <a:latin typeface="+mj-lt"/>
              </a:rPr>
              <a:t> de </a:t>
            </a:r>
            <a:r>
              <a:rPr lang="en-US" sz="3600" b="1" dirty="0" err="1">
                <a:solidFill>
                  <a:schemeClr val="tx1">
                    <a:lumMod val="75000"/>
                    <a:lumOff val="25000"/>
                  </a:schemeClr>
                </a:solidFill>
                <a:latin typeface="+mj-lt"/>
              </a:rPr>
              <a:t>Baloncesto</a:t>
            </a:r>
            <a:r>
              <a:rPr lang="en-US" sz="3600" b="1" dirty="0">
                <a:solidFill>
                  <a:schemeClr val="tx1">
                    <a:lumMod val="75000"/>
                    <a:lumOff val="25000"/>
                  </a:schemeClr>
                </a:solidFill>
                <a:latin typeface="+mj-lt"/>
              </a:rPr>
              <a:t> de José</a:t>
            </a:r>
          </a:p>
        </p:txBody>
      </p:sp>
      <p:pic>
        <p:nvPicPr>
          <p:cNvPr id="3078" name="Picture 6" descr="3,082 Basketball Shot Illustrations &amp;amp; Clip Art - iStock">
            <a:extLst>
              <a:ext uri="{FF2B5EF4-FFF2-40B4-BE49-F238E27FC236}">
                <a16:creationId xmlns:a16="http://schemas.microsoft.com/office/drawing/2014/main" id="{DEB79463-F69E-4FA7-837D-35E153EDB49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3021" r="78045"/>
          <a:stretch/>
        </p:blipFill>
        <p:spPr bwMode="auto">
          <a:xfrm>
            <a:off x="2202296" y="4451927"/>
            <a:ext cx="1279813" cy="140060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20B92A0C-98E0-4D8F-9AC7-CB8E4358CAC6}"/>
              </a:ext>
            </a:extLst>
          </p:cNvPr>
          <p:cNvSpPr/>
          <p:nvPr/>
        </p:nvSpPr>
        <p:spPr>
          <a:xfrm>
            <a:off x="3894083" y="3429000"/>
            <a:ext cx="5502602" cy="1569660"/>
          </a:xfrm>
          <a:prstGeom prst="rect">
            <a:avLst/>
          </a:prstGeom>
        </p:spPr>
        <p:txBody>
          <a:bodyPr wrap="square" lIns="91440" tIns="45720" rIns="91440" bIns="45720" anchor="t">
            <a:spAutoFit/>
          </a:bodyPr>
          <a:lstStyle/>
          <a:p>
            <a:r>
              <a:rPr lang="en-US" sz="2400" b="1" dirty="0">
                <a:solidFill>
                  <a:schemeClr val="tx1">
                    <a:lumMod val="75000"/>
                    <a:lumOff val="25000"/>
                  </a:schemeClr>
                </a:solidFill>
                <a:latin typeface="+mj-lt"/>
              </a:rPr>
              <a:t>Primer Paso</a:t>
            </a:r>
            <a:r>
              <a:rPr lang="en-US" sz="2400" dirty="0">
                <a:solidFill>
                  <a:schemeClr val="tx1">
                    <a:lumMod val="75000"/>
                    <a:lumOff val="25000"/>
                  </a:schemeClr>
                </a:solidFill>
                <a:latin typeface="+mj-lt"/>
              </a:rPr>
              <a:t>: </a:t>
            </a:r>
            <a:r>
              <a:rPr lang="es-ES" sz="2400" dirty="0">
                <a:solidFill>
                  <a:schemeClr val="tx1">
                    <a:lumMod val="75000"/>
                    <a:lumOff val="25000"/>
                  </a:schemeClr>
                </a:solidFill>
                <a:latin typeface="+mj-lt"/>
              </a:rPr>
              <a:t>José sostuvo una pelota de baloncesto durante 30 minutos en su casa</a:t>
            </a:r>
            <a:r>
              <a:rPr lang="en-US" sz="2400" dirty="0">
                <a:solidFill>
                  <a:schemeClr val="tx1">
                    <a:lumMod val="75000"/>
                    <a:lumOff val="25000"/>
                  </a:schemeClr>
                </a:solidFill>
                <a:latin typeface="+mj-lt"/>
              </a:rPr>
              <a:t>.</a:t>
            </a:r>
          </a:p>
          <a:p>
            <a:endParaRPr lang="en-US" sz="2400" dirty="0">
              <a:solidFill>
                <a:schemeClr val="tx1">
                  <a:lumMod val="75000"/>
                  <a:lumOff val="25000"/>
                </a:schemeClr>
              </a:solidFill>
              <a:latin typeface="+mj-lt"/>
            </a:endParaRPr>
          </a:p>
          <a:p>
            <a:r>
              <a:rPr lang="es-ES" sz="2400" dirty="0">
                <a:solidFill>
                  <a:schemeClr val="tx1">
                    <a:lumMod val="75000"/>
                    <a:lumOff val="25000"/>
                  </a:schemeClr>
                </a:solidFill>
                <a:latin typeface="+mj-lt"/>
              </a:rPr>
              <a:t>Su SUDS para esta actividad </a:t>
            </a:r>
            <a:r>
              <a:rPr lang="en-US" sz="2400" dirty="0">
                <a:solidFill>
                  <a:schemeClr val="tx1">
                    <a:lumMod val="75000"/>
                    <a:lumOff val="25000"/>
                  </a:schemeClr>
                </a:solidFill>
                <a:latin typeface="+mj-lt"/>
              </a:rPr>
              <a:t>= 2 </a:t>
            </a:r>
            <a:endParaRPr lang="en-US" sz="2400" dirty="0">
              <a:solidFill>
                <a:schemeClr val="tx1">
                  <a:lumMod val="75000"/>
                  <a:lumOff val="25000"/>
                </a:schemeClr>
              </a:solidFill>
              <a:latin typeface="+mj-lt"/>
              <a:ea typeface="Calibri Light"/>
              <a:cs typeface="Calibri Light"/>
            </a:endParaRPr>
          </a:p>
        </p:txBody>
      </p:sp>
      <p:sp>
        <p:nvSpPr>
          <p:cNvPr id="5" name="Rectangle 4">
            <a:extLst>
              <a:ext uri="{FF2B5EF4-FFF2-40B4-BE49-F238E27FC236}">
                <a16:creationId xmlns:a16="http://schemas.microsoft.com/office/drawing/2014/main" id="{77E256C5-4EA1-4B03-BA88-7B320D66CB70}"/>
              </a:ext>
            </a:extLst>
          </p:cNvPr>
          <p:cNvSpPr/>
          <p:nvPr/>
        </p:nvSpPr>
        <p:spPr>
          <a:xfrm>
            <a:off x="10631506" y="5384215"/>
            <a:ext cx="1587747" cy="468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No Muy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2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aguantar una bola de baloncesto</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0" name="Rectangle 9">
            <a:extLst>
              <a:ext uri="{FF2B5EF4-FFF2-40B4-BE49-F238E27FC236}">
                <a16:creationId xmlns:a16="http://schemas.microsoft.com/office/drawing/2014/main" id="{5A210CE7-05EF-4429-A3C3-AE0FF6610F3F}"/>
              </a:ext>
            </a:extLst>
          </p:cNvPr>
          <p:cNvSpPr/>
          <p:nvPr/>
        </p:nvSpPr>
        <p:spPr>
          <a:xfrm>
            <a:off x="10741888" y="4572898"/>
            <a:ext cx="1348512" cy="468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Un Poco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4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ir</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 a la cancha)</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1" name="Rectangle 10">
            <a:extLst>
              <a:ext uri="{FF2B5EF4-FFF2-40B4-BE49-F238E27FC236}">
                <a16:creationId xmlns:a16="http://schemas.microsoft.com/office/drawing/2014/main" id="{04B0A7D4-3241-4937-A1D8-1979F836BDAF}"/>
              </a:ext>
            </a:extLst>
          </p:cNvPr>
          <p:cNvSpPr/>
          <p:nvPr/>
        </p:nvSpPr>
        <p:spPr>
          <a:xfrm>
            <a:off x="10723416" y="3759200"/>
            <a:ext cx="1366984" cy="5401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6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hablar con los amigos del baloncesto</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2" name="Rectangle 11">
            <a:extLst>
              <a:ext uri="{FF2B5EF4-FFF2-40B4-BE49-F238E27FC236}">
                <a16:creationId xmlns:a16="http://schemas.microsoft.com/office/drawing/2014/main" id="{6BEFB9A5-2C6E-4BA5-A82E-8BBD4E9EF1B4}"/>
              </a:ext>
            </a:extLst>
          </p:cNvPr>
          <p:cNvSpPr/>
          <p:nvPr/>
        </p:nvSpPr>
        <p:spPr>
          <a:xfrm>
            <a:off x="10741888" y="2871456"/>
            <a:ext cx="1366984" cy="68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Muy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8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pensar en lo que le pasó a Marta</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3" name="Rectangle 12">
            <a:extLst>
              <a:ext uri="{FF2B5EF4-FFF2-40B4-BE49-F238E27FC236}">
                <a16:creationId xmlns:a16="http://schemas.microsoft.com/office/drawing/2014/main" id="{45B49826-32AC-4976-A589-C8A8BB802183}"/>
              </a:ext>
            </a:extLst>
          </p:cNvPr>
          <p:cNvSpPr/>
          <p:nvPr/>
        </p:nvSpPr>
        <p:spPr>
          <a:xfrm>
            <a:off x="10741888" y="1858123"/>
            <a:ext cx="1366984" cy="68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Lo Más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10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volver a jugar al baloncesto en la cancha</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Tree>
    <p:extLst>
      <p:ext uri="{BB962C8B-B14F-4D97-AF65-F5344CB8AC3E}">
        <p14:creationId xmlns:p14="http://schemas.microsoft.com/office/powerpoint/2010/main" val="389391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Basketball hoop clipart. Free download transparent .PNG | Creazilla">
            <a:extLst>
              <a:ext uri="{FF2B5EF4-FFF2-40B4-BE49-F238E27FC236}">
                <a16:creationId xmlns:a16="http://schemas.microsoft.com/office/drawing/2014/main" id="{BBE022EF-755C-4A03-B6F5-627AC7127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9812" y="206312"/>
            <a:ext cx="2762987" cy="616216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C721968-FC8A-4FA3-B7BC-5620C825E981}"/>
              </a:ext>
            </a:extLst>
          </p:cNvPr>
          <p:cNvSpPr/>
          <p:nvPr/>
        </p:nvSpPr>
        <p:spPr>
          <a:xfrm>
            <a:off x="989246" y="1005465"/>
            <a:ext cx="6121435" cy="646331"/>
          </a:xfrm>
          <a:prstGeom prst="rect">
            <a:avLst/>
          </a:prstGeom>
        </p:spPr>
        <p:txBody>
          <a:bodyPr wrap="square">
            <a:spAutoFit/>
          </a:bodyPr>
          <a:lstStyle/>
          <a:p>
            <a:r>
              <a:rPr lang="en-US" sz="3600" b="1" dirty="0" err="1">
                <a:solidFill>
                  <a:schemeClr val="tx1">
                    <a:lumMod val="75000"/>
                    <a:lumOff val="25000"/>
                  </a:schemeClr>
                </a:solidFill>
                <a:latin typeface="+mj-lt"/>
              </a:rPr>
              <a:t>Escalera</a:t>
            </a:r>
            <a:r>
              <a:rPr lang="en-US" sz="3600" b="1" dirty="0">
                <a:solidFill>
                  <a:schemeClr val="tx1">
                    <a:lumMod val="75000"/>
                    <a:lumOff val="25000"/>
                  </a:schemeClr>
                </a:solidFill>
                <a:latin typeface="+mj-lt"/>
              </a:rPr>
              <a:t> de </a:t>
            </a:r>
            <a:r>
              <a:rPr lang="en-US" sz="3600" b="1" dirty="0" err="1">
                <a:solidFill>
                  <a:schemeClr val="tx1">
                    <a:lumMod val="75000"/>
                    <a:lumOff val="25000"/>
                  </a:schemeClr>
                </a:solidFill>
                <a:latin typeface="+mj-lt"/>
              </a:rPr>
              <a:t>Baloncesto</a:t>
            </a:r>
            <a:r>
              <a:rPr lang="en-US" sz="3600" b="1" dirty="0">
                <a:solidFill>
                  <a:schemeClr val="tx1">
                    <a:lumMod val="75000"/>
                    <a:lumOff val="25000"/>
                  </a:schemeClr>
                </a:solidFill>
                <a:latin typeface="+mj-lt"/>
              </a:rPr>
              <a:t> de José </a:t>
            </a:r>
          </a:p>
        </p:txBody>
      </p:sp>
      <p:sp>
        <p:nvSpPr>
          <p:cNvPr id="8" name="Rectangle 7">
            <a:extLst>
              <a:ext uri="{FF2B5EF4-FFF2-40B4-BE49-F238E27FC236}">
                <a16:creationId xmlns:a16="http://schemas.microsoft.com/office/drawing/2014/main" id="{20B92A0C-98E0-4D8F-9AC7-CB8E4358CAC6}"/>
              </a:ext>
            </a:extLst>
          </p:cNvPr>
          <p:cNvSpPr/>
          <p:nvPr/>
        </p:nvSpPr>
        <p:spPr>
          <a:xfrm>
            <a:off x="4575780" y="3213728"/>
            <a:ext cx="4191701" cy="1938992"/>
          </a:xfrm>
          <a:prstGeom prst="rect">
            <a:avLst/>
          </a:prstGeom>
        </p:spPr>
        <p:txBody>
          <a:bodyPr wrap="square" lIns="91440" tIns="45720" rIns="91440" bIns="45720" anchor="t">
            <a:spAutoFit/>
          </a:bodyPr>
          <a:lstStyle/>
          <a:p>
            <a:r>
              <a:rPr lang="en-US" sz="2400" b="1" dirty="0">
                <a:solidFill>
                  <a:schemeClr val="tx1">
                    <a:lumMod val="75000"/>
                    <a:lumOff val="25000"/>
                  </a:schemeClr>
                </a:solidFill>
                <a:latin typeface="+mj-lt"/>
              </a:rPr>
              <a:t>Segundo Paso</a:t>
            </a:r>
            <a:r>
              <a:rPr lang="en-US" sz="2400" dirty="0">
                <a:solidFill>
                  <a:schemeClr val="tx1">
                    <a:lumMod val="75000"/>
                    <a:lumOff val="25000"/>
                  </a:schemeClr>
                </a:solidFill>
                <a:latin typeface="+mj-lt"/>
              </a:rPr>
              <a:t>: </a:t>
            </a:r>
            <a:r>
              <a:rPr lang="es-ES" sz="2400" dirty="0">
                <a:solidFill>
                  <a:schemeClr val="tx1">
                    <a:lumMod val="75000"/>
                    <a:lumOff val="25000"/>
                  </a:schemeClr>
                </a:solidFill>
                <a:latin typeface="+mj-lt"/>
              </a:rPr>
              <a:t>José volvió a la cancha de baloncesto. Llevó a su amigo para que le ayudara</a:t>
            </a:r>
            <a:r>
              <a:rPr lang="en-US" sz="2400" dirty="0">
                <a:solidFill>
                  <a:schemeClr val="tx1">
                    <a:lumMod val="75000"/>
                    <a:lumOff val="25000"/>
                  </a:schemeClr>
                </a:solidFill>
                <a:latin typeface="+mj-lt"/>
              </a:rPr>
              <a:t>.</a:t>
            </a:r>
          </a:p>
          <a:p>
            <a:endParaRPr lang="en-US" sz="2400" dirty="0">
              <a:solidFill>
                <a:schemeClr val="tx1">
                  <a:lumMod val="75000"/>
                  <a:lumOff val="25000"/>
                </a:schemeClr>
              </a:solidFill>
              <a:latin typeface="+mj-lt"/>
            </a:endParaRPr>
          </a:p>
          <a:p>
            <a:r>
              <a:rPr lang="es-ES" sz="2400" dirty="0">
                <a:solidFill>
                  <a:schemeClr val="tx1">
                    <a:lumMod val="75000"/>
                    <a:lumOff val="25000"/>
                  </a:schemeClr>
                </a:solidFill>
                <a:latin typeface="+mj-lt"/>
              </a:rPr>
              <a:t>Su SUDS para esta actividad</a:t>
            </a:r>
            <a:r>
              <a:rPr lang="en-US" sz="2400" dirty="0">
                <a:solidFill>
                  <a:schemeClr val="tx1">
                    <a:lumMod val="75000"/>
                    <a:lumOff val="25000"/>
                  </a:schemeClr>
                </a:solidFill>
                <a:latin typeface="+mj-lt"/>
              </a:rPr>
              <a:t> = 4 </a:t>
            </a:r>
            <a:endParaRPr lang="en-US" sz="2400" dirty="0">
              <a:solidFill>
                <a:schemeClr val="tx1">
                  <a:lumMod val="75000"/>
                  <a:lumOff val="25000"/>
                </a:schemeClr>
              </a:solidFill>
              <a:latin typeface="+mj-lt"/>
              <a:ea typeface="Calibri Light"/>
              <a:cs typeface="Calibri Light"/>
            </a:endParaRPr>
          </a:p>
        </p:txBody>
      </p:sp>
      <p:sp>
        <p:nvSpPr>
          <p:cNvPr id="5" name="Rectangle 4">
            <a:extLst>
              <a:ext uri="{FF2B5EF4-FFF2-40B4-BE49-F238E27FC236}">
                <a16:creationId xmlns:a16="http://schemas.microsoft.com/office/drawing/2014/main" id="{77E256C5-4EA1-4B03-BA88-7B320D66CB70}"/>
              </a:ext>
            </a:extLst>
          </p:cNvPr>
          <p:cNvSpPr/>
          <p:nvPr/>
        </p:nvSpPr>
        <p:spPr>
          <a:xfrm>
            <a:off x="10621612" y="5470685"/>
            <a:ext cx="1607536" cy="468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No Muy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2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aguantar una bola de baloncesto</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0" name="Rectangle 9">
            <a:extLst>
              <a:ext uri="{FF2B5EF4-FFF2-40B4-BE49-F238E27FC236}">
                <a16:creationId xmlns:a16="http://schemas.microsoft.com/office/drawing/2014/main" id="{5A210CE7-05EF-4429-A3C3-AE0FF6610F3F}"/>
              </a:ext>
            </a:extLst>
          </p:cNvPr>
          <p:cNvSpPr/>
          <p:nvPr/>
        </p:nvSpPr>
        <p:spPr>
          <a:xfrm>
            <a:off x="10741888" y="4572898"/>
            <a:ext cx="1348512" cy="468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Un Poco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4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ir</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 a la cancha)</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1" name="Rectangle 10">
            <a:extLst>
              <a:ext uri="{FF2B5EF4-FFF2-40B4-BE49-F238E27FC236}">
                <a16:creationId xmlns:a16="http://schemas.microsoft.com/office/drawing/2014/main" id="{04B0A7D4-3241-4937-A1D8-1979F836BDAF}"/>
              </a:ext>
            </a:extLst>
          </p:cNvPr>
          <p:cNvSpPr/>
          <p:nvPr/>
        </p:nvSpPr>
        <p:spPr>
          <a:xfrm>
            <a:off x="10723416" y="3759200"/>
            <a:ext cx="1366984" cy="5401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6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hablar con los amigos del baloncesto</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2" name="Rectangle 11">
            <a:extLst>
              <a:ext uri="{FF2B5EF4-FFF2-40B4-BE49-F238E27FC236}">
                <a16:creationId xmlns:a16="http://schemas.microsoft.com/office/drawing/2014/main" id="{6BEFB9A5-2C6E-4BA5-A82E-8BBD4E9EF1B4}"/>
              </a:ext>
            </a:extLst>
          </p:cNvPr>
          <p:cNvSpPr/>
          <p:nvPr/>
        </p:nvSpPr>
        <p:spPr>
          <a:xfrm>
            <a:off x="10741888" y="2871456"/>
            <a:ext cx="1366984" cy="68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Muy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8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pensando en lo que le pasó a Marta</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3" name="Rectangle 12">
            <a:extLst>
              <a:ext uri="{FF2B5EF4-FFF2-40B4-BE49-F238E27FC236}">
                <a16:creationId xmlns:a16="http://schemas.microsoft.com/office/drawing/2014/main" id="{45B49826-32AC-4976-A589-C8A8BB802183}"/>
              </a:ext>
            </a:extLst>
          </p:cNvPr>
          <p:cNvSpPr/>
          <p:nvPr/>
        </p:nvSpPr>
        <p:spPr>
          <a:xfrm>
            <a:off x="10741888" y="1858123"/>
            <a:ext cx="1366984" cy="68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Lo Más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10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volver a jugar al baloncesto en la cancha</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pic>
        <p:nvPicPr>
          <p:cNvPr id="14" name="Picture 6" descr="3,082 Basketball Shot Illustrations &amp;amp; Clip Art - iStock">
            <a:extLst>
              <a:ext uri="{FF2B5EF4-FFF2-40B4-BE49-F238E27FC236}">
                <a16:creationId xmlns:a16="http://schemas.microsoft.com/office/drawing/2014/main" id="{BD0D0349-C2D2-45FC-9E73-593309DAE58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114" t="42797" r="63309"/>
          <a:stretch/>
        </p:blipFill>
        <p:spPr bwMode="auto">
          <a:xfrm>
            <a:off x="3437208" y="3335810"/>
            <a:ext cx="849747" cy="1705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4015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Basketball hoop clipart. Free download transparent .PNG | Creazilla">
            <a:extLst>
              <a:ext uri="{FF2B5EF4-FFF2-40B4-BE49-F238E27FC236}">
                <a16:creationId xmlns:a16="http://schemas.microsoft.com/office/drawing/2014/main" id="{BBE022EF-755C-4A03-B6F5-627AC7127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9812" y="206312"/>
            <a:ext cx="2762987" cy="616216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C721968-FC8A-4FA3-B7BC-5620C825E981}"/>
              </a:ext>
            </a:extLst>
          </p:cNvPr>
          <p:cNvSpPr/>
          <p:nvPr/>
        </p:nvSpPr>
        <p:spPr>
          <a:xfrm>
            <a:off x="989247" y="1005465"/>
            <a:ext cx="5801518" cy="646331"/>
          </a:xfrm>
          <a:prstGeom prst="rect">
            <a:avLst/>
          </a:prstGeom>
        </p:spPr>
        <p:txBody>
          <a:bodyPr wrap="square">
            <a:spAutoFit/>
          </a:bodyPr>
          <a:lstStyle/>
          <a:p>
            <a:r>
              <a:rPr lang="en-US" sz="3600" b="1" dirty="0" err="1">
                <a:solidFill>
                  <a:schemeClr val="tx1">
                    <a:lumMod val="75000"/>
                    <a:lumOff val="25000"/>
                  </a:schemeClr>
                </a:solidFill>
                <a:latin typeface="+mj-lt"/>
              </a:rPr>
              <a:t>Escalera</a:t>
            </a:r>
            <a:r>
              <a:rPr lang="en-US" sz="3600" b="1" dirty="0">
                <a:solidFill>
                  <a:schemeClr val="tx1">
                    <a:lumMod val="75000"/>
                    <a:lumOff val="25000"/>
                  </a:schemeClr>
                </a:solidFill>
                <a:latin typeface="+mj-lt"/>
              </a:rPr>
              <a:t> de </a:t>
            </a:r>
            <a:r>
              <a:rPr lang="en-US" sz="3600" b="1" dirty="0" err="1">
                <a:solidFill>
                  <a:schemeClr val="tx1">
                    <a:lumMod val="75000"/>
                    <a:lumOff val="25000"/>
                  </a:schemeClr>
                </a:solidFill>
                <a:latin typeface="+mj-lt"/>
              </a:rPr>
              <a:t>Baloncesto</a:t>
            </a:r>
            <a:r>
              <a:rPr lang="en-US" sz="3600" b="1" dirty="0">
                <a:solidFill>
                  <a:schemeClr val="tx1">
                    <a:lumMod val="75000"/>
                    <a:lumOff val="25000"/>
                  </a:schemeClr>
                </a:solidFill>
                <a:latin typeface="+mj-lt"/>
              </a:rPr>
              <a:t> de José </a:t>
            </a:r>
          </a:p>
        </p:txBody>
      </p:sp>
      <p:sp>
        <p:nvSpPr>
          <p:cNvPr id="8" name="Rectangle 7">
            <a:extLst>
              <a:ext uri="{FF2B5EF4-FFF2-40B4-BE49-F238E27FC236}">
                <a16:creationId xmlns:a16="http://schemas.microsoft.com/office/drawing/2014/main" id="{20B92A0C-98E0-4D8F-9AC7-CB8E4358CAC6}"/>
              </a:ext>
            </a:extLst>
          </p:cNvPr>
          <p:cNvSpPr/>
          <p:nvPr/>
        </p:nvSpPr>
        <p:spPr>
          <a:xfrm>
            <a:off x="5634182" y="3028774"/>
            <a:ext cx="4168724" cy="2308324"/>
          </a:xfrm>
          <a:prstGeom prst="rect">
            <a:avLst/>
          </a:prstGeom>
        </p:spPr>
        <p:txBody>
          <a:bodyPr wrap="square" lIns="91440" tIns="45720" rIns="91440" bIns="45720" anchor="t">
            <a:spAutoFit/>
          </a:bodyPr>
          <a:lstStyle/>
          <a:p>
            <a:r>
              <a:rPr lang="en-US" sz="2400" b="1" dirty="0" err="1">
                <a:solidFill>
                  <a:schemeClr val="tx1">
                    <a:lumMod val="75000"/>
                    <a:lumOff val="25000"/>
                  </a:schemeClr>
                </a:solidFill>
                <a:latin typeface="+mj-lt"/>
              </a:rPr>
              <a:t>Tercer</a:t>
            </a:r>
            <a:r>
              <a:rPr lang="en-US" sz="2400" b="1" dirty="0">
                <a:solidFill>
                  <a:schemeClr val="tx1">
                    <a:lumMod val="75000"/>
                    <a:lumOff val="25000"/>
                  </a:schemeClr>
                </a:solidFill>
                <a:latin typeface="+mj-lt"/>
              </a:rPr>
              <a:t> Paso</a:t>
            </a:r>
            <a:r>
              <a:rPr lang="en-US" sz="2400" dirty="0">
                <a:solidFill>
                  <a:schemeClr val="tx1">
                    <a:lumMod val="75000"/>
                    <a:lumOff val="25000"/>
                  </a:schemeClr>
                </a:solidFill>
                <a:latin typeface="+mj-lt"/>
              </a:rPr>
              <a:t>: </a:t>
            </a:r>
            <a:r>
              <a:rPr lang="es-ES" sz="2400" dirty="0">
                <a:solidFill>
                  <a:schemeClr val="tx1">
                    <a:lumMod val="75000"/>
                    <a:lumOff val="25000"/>
                  </a:schemeClr>
                </a:solidFill>
                <a:latin typeface="+mj-lt"/>
              </a:rPr>
              <a:t>José pasó tiempo con sus amigos de baloncesto, con los que no había hablado desde la muerte de Marta</a:t>
            </a:r>
            <a:r>
              <a:rPr lang="en-US" sz="2400" dirty="0">
                <a:solidFill>
                  <a:schemeClr val="tx1">
                    <a:lumMod val="75000"/>
                    <a:lumOff val="25000"/>
                  </a:schemeClr>
                </a:solidFill>
                <a:latin typeface="+mj-lt"/>
              </a:rPr>
              <a:t>.</a:t>
            </a:r>
          </a:p>
          <a:p>
            <a:endParaRPr lang="en-US" sz="2400" dirty="0">
              <a:solidFill>
                <a:schemeClr val="tx1">
                  <a:lumMod val="75000"/>
                  <a:lumOff val="25000"/>
                </a:schemeClr>
              </a:solidFill>
              <a:latin typeface="+mj-lt"/>
            </a:endParaRPr>
          </a:p>
          <a:p>
            <a:r>
              <a:rPr lang="es-ES" sz="2400" dirty="0">
                <a:solidFill>
                  <a:schemeClr val="tx1">
                    <a:lumMod val="75000"/>
                    <a:lumOff val="25000"/>
                  </a:schemeClr>
                </a:solidFill>
                <a:latin typeface="+mj-lt"/>
              </a:rPr>
              <a:t>Su SUDS para esta actividad</a:t>
            </a:r>
            <a:r>
              <a:rPr lang="en-US" sz="2400" dirty="0">
                <a:solidFill>
                  <a:schemeClr val="tx1">
                    <a:lumMod val="75000"/>
                    <a:lumOff val="25000"/>
                  </a:schemeClr>
                </a:solidFill>
                <a:latin typeface="+mj-lt"/>
              </a:rPr>
              <a:t> = 6 </a:t>
            </a:r>
            <a:endParaRPr lang="en-US" dirty="0">
              <a:solidFill>
                <a:schemeClr val="tx1">
                  <a:lumMod val="75000"/>
                  <a:lumOff val="25000"/>
                </a:schemeClr>
              </a:solidFill>
            </a:endParaRPr>
          </a:p>
        </p:txBody>
      </p:sp>
      <p:sp>
        <p:nvSpPr>
          <p:cNvPr id="5" name="Rectangle 4">
            <a:extLst>
              <a:ext uri="{FF2B5EF4-FFF2-40B4-BE49-F238E27FC236}">
                <a16:creationId xmlns:a16="http://schemas.microsoft.com/office/drawing/2014/main" id="{77E256C5-4EA1-4B03-BA88-7B320D66CB70}"/>
              </a:ext>
            </a:extLst>
          </p:cNvPr>
          <p:cNvSpPr/>
          <p:nvPr/>
        </p:nvSpPr>
        <p:spPr>
          <a:xfrm>
            <a:off x="10591165" y="5342489"/>
            <a:ext cx="1668429" cy="468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No Muy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2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aguantar una bola de baloncesto</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0" name="Rectangle 9">
            <a:extLst>
              <a:ext uri="{FF2B5EF4-FFF2-40B4-BE49-F238E27FC236}">
                <a16:creationId xmlns:a16="http://schemas.microsoft.com/office/drawing/2014/main" id="{5A210CE7-05EF-4429-A3C3-AE0FF6610F3F}"/>
              </a:ext>
            </a:extLst>
          </p:cNvPr>
          <p:cNvSpPr/>
          <p:nvPr/>
        </p:nvSpPr>
        <p:spPr>
          <a:xfrm>
            <a:off x="10741888" y="4572898"/>
            <a:ext cx="1348512" cy="468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Un Poco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4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ir</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 a la cancha)</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1" name="Rectangle 10">
            <a:extLst>
              <a:ext uri="{FF2B5EF4-FFF2-40B4-BE49-F238E27FC236}">
                <a16:creationId xmlns:a16="http://schemas.microsoft.com/office/drawing/2014/main" id="{04B0A7D4-3241-4937-A1D8-1979F836BDAF}"/>
              </a:ext>
            </a:extLst>
          </p:cNvPr>
          <p:cNvSpPr/>
          <p:nvPr/>
        </p:nvSpPr>
        <p:spPr>
          <a:xfrm>
            <a:off x="10723416" y="3759200"/>
            <a:ext cx="1366984" cy="5401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6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hablar con los amigos del baloncesto</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2" name="Rectangle 11">
            <a:extLst>
              <a:ext uri="{FF2B5EF4-FFF2-40B4-BE49-F238E27FC236}">
                <a16:creationId xmlns:a16="http://schemas.microsoft.com/office/drawing/2014/main" id="{6BEFB9A5-2C6E-4BA5-A82E-8BBD4E9EF1B4}"/>
              </a:ext>
            </a:extLst>
          </p:cNvPr>
          <p:cNvSpPr/>
          <p:nvPr/>
        </p:nvSpPr>
        <p:spPr>
          <a:xfrm>
            <a:off x="10741888" y="2871456"/>
            <a:ext cx="1366984" cy="68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Muy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8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pensando en lo que le pasó a Marta</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3" name="Rectangle 12">
            <a:extLst>
              <a:ext uri="{FF2B5EF4-FFF2-40B4-BE49-F238E27FC236}">
                <a16:creationId xmlns:a16="http://schemas.microsoft.com/office/drawing/2014/main" id="{45B49826-32AC-4976-A589-C8A8BB802183}"/>
              </a:ext>
            </a:extLst>
          </p:cNvPr>
          <p:cNvSpPr/>
          <p:nvPr/>
        </p:nvSpPr>
        <p:spPr>
          <a:xfrm>
            <a:off x="10741888" y="1858123"/>
            <a:ext cx="1366984" cy="68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Lo Más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10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volver a jugar al baloncesto en la cancha</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pic>
        <p:nvPicPr>
          <p:cNvPr id="14" name="Picture 6" descr="3,082 Basketball Shot Illustrations &amp;amp; Clip Art - iStock">
            <a:extLst>
              <a:ext uri="{FF2B5EF4-FFF2-40B4-BE49-F238E27FC236}">
                <a16:creationId xmlns:a16="http://schemas.microsoft.com/office/drawing/2014/main" id="{6F0C1DF4-A66C-4327-B923-C73675FDC28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4631" t="15534" r="50475" b="11042"/>
          <a:stretch/>
        </p:blipFill>
        <p:spPr bwMode="auto">
          <a:xfrm>
            <a:off x="4498109" y="2580596"/>
            <a:ext cx="868218" cy="2189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769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Basketball hoop clipart. Free download transparent .PNG | Creazilla">
            <a:extLst>
              <a:ext uri="{FF2B5EF4-FFF2-40B4-BE49-F238E27FC236}">
                <a16:creationId xmlns:a16="http://schemas.microsoft.com/office/drawing/2014/main" id="{BBE022EF-755C-4A03-B6F5-627AC7127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9812" y="206312"/>
            <a:ext cx="2762987" cy="616216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C721968-FC8A-4FA3-B7BC-5620C825E981}"/>
              </a:ext>
            </a:extLst>
          </p:cNvPr>
          <p:cNvSpPr/>
          <p:nvPr/>
        </p:nvSpPr>
        <p:spPr>
          <a:xfrm>
            <a:off x="989246" y="1005465"/>
            <a:ext cx="5922541" cy="646331"/>
          </a:xfrm>
          <a:prstGeom prst="rect">
            <a:avLst/>
          </a:prstGeom>
        </p:spPr>
        <p:txBody>
          <a:bodyPr wrap="square">
            <a:spAutoFit/>
          </a:bodyPr>
          <a:lstStyle/>
          <a:p>
            <a:r>
              <a:rPr lang="en-US" sz="3600" b="1" dirty="0" err="1">
                <a:solidFill>
                  <a:schemeClr val="tx1">
                    <a:lumMod val="75000"/>
                    <a:lumOff val="25000"/>
                  </a:schemeClr>
                </a:solidFill>
                <a:latin typeface="+mj-lt"/>
              </a:rPr>
              <a:t>Escalera</a:t>
            </a:r>
            <a:r>
              <a:rPr lang="en-US" sz="3600" b="1" dirty="0">
                <a:solidFill>
                  <a:schemeClr val="tx1">
                    <a:lumMod val="75000"/>
                    <a:lumOff val="25000"/>
                  </a:schemeClr>
                </a:solidFill>
                <a:latin typeface="+mj-lt"/>
              </a:rPr>
              <a:t> de </a:t>
            </a:r>
            <a:r>
              <a:rPr lang="en-US" sz="3600" b="1" dirty="0" err="1">
                <a:solidFill>
                  <a:schemeClr val="tx1">
                    <a:lumMod val="75000"/>
                    <a:lumOff val="25000"/>
                  </a:schemeClr>
                </a:solidFill>
                <a:latin typeface="+mj-lt"/>
              </a:rPr>
              <a:t>Baloncesto</a:t>
            </a:r>
            <a:r>
              <a:rPr lang="en-US" sz="3600" b="1" dirty="0">
                <a:solidFill>
                  <a:schemeClr val="tx1">
                    <a:lumMod val="75000"/>
                    <a:lumOff val="25000"/>
                  </a:schemeClr>
                </a:solidFill>
                <a:latin typeface="+mj-lt"/>
              </a:rPr>
              <a:t> de José </a:t>
            </a:r>
          </a:p>
        </p:txBody>
      </p:sp>
      <p:sp>
        <p:nvSpPr>
          <p:cNvPr id="8" name="Rectangle 7">
            <a:extLst>
              <a:ext uri="{FF2B5EF4-FFF2-40B4-BE49-F238E27FC236}">
                <a16:creationId xmlns:a16="http://schemas.microsoft.com/office/drawing/2014/main" id="{20B92A0C-98E0-4D8F-9AC7-CB8E4358CAC6}"/>
              </a:ext>
            </a:extLst>
          </p:cNvPr>
          <p:cNvSpPr/>
          <p:nvPr/>
        </p:nvSpPr>
        <p:spPr>
          <a:xfrm>
            <a:off x="6373906" y="3059768"/>
            <a:ext cx="4114799" cy="2308324"/>
          </a:xfrm>
          <a:prstGeom prst="rect">
            <a:avLst/>
          </a:prstGeom>
        </p:spPr>
        <p:txBody>
          <a:bodyPr wrap="square" lIns="91440" tIns="45720" rIns="91440" bIns="45720" anchor="t">
            <a:spAutoFit/>
          </a:bodyPr>
          <a:lstStyle/>
          <a:p>
            <a:r>
              <a:rPr lang="en-US" sz="2400" b="1" dirty="0">
                <a:solidFill>
                  <a:schemeClr val="tx1">
                    <a:lumMod val="75000"/>
                    <a:lumOff val="25000"/>
                  </a:schemeClr>
                </a:solidFill>
                <a:latin typeface="+mj-lt"/>
              </a:rPr>
              <a:t>Cuarto Paso</a:t>
            </a:r>
            <a:r>
              <a:rPr lang="en-US" sz="2400" dirty="0">
                <a:solidFill>
                  <a:schemeClr val="tx1">
                    <a:lumMod val="75000"/>
                    <a:lumOff val="25000"/>
                  </a:schemeClr>
                </a:solidFill>
                <a:latin typeface="+mj-lt"/>
              </a:rPr>
              <a:t>: </a:t>
            </a:r>
            <a:r>
              <a:rPr lang="es-ES" sz="2400" dirty="0">
                <a:solidFill>
                  <a:schemeClr val="tx1">
                    <a:lumMod val="75000"/>
                    <a:lumOff val="25000"/>
                  </a:schemeClr>
                </a:solidFill>
                <a:latin typeface="+mj-lt"/>
              </a:rPr>
              <a:t>José habló con sus amigos sobre lo que le pasó a Marta y cómo se sentía por lo sucedido</a:t>
            </a:r>
            <a:r>
              <a:rPr lang="en-US" sz="2400" dirty="0">
                <a:solidFill>
                  <a:schemeClr val="tx1">
                    <a:lumMod val="75000"/>
                    <a:lumOff val="25000"/>
                  </a:schemeClr>
                </a:solidFill>
                <a:latin typeface="+mj-lt"/>
              </a:rPr>
              <a:t>.</a:t>
            </a:r>
          </a:p>
          <a:p>
            <a:endParaRPr lang="en-US" sz="2400" dirty="0">
              <a:solidFill>
                <a:schemeClr val="tx1">
                  <a:lumMod val="75000"/>
                  <a:lumOff val="25000"/>
                </a:schemeClr>
              </a:solidFill>
              <a:latin typeface="+mj-lt"/>
            </a:endParaRPr>
          </a:p>
          <a:p>
            <a:r>
              <a:rPr lang="es-ES" sz="2400" dirty="0">
                <a:solidFill>
                  <a:schemeClr val="tx1">
                    <a:lumMod val="75000"/>
                    <a:lumOff val="25000"/>
                  </a:schemeClr>
                </a:solidFill>
                <a:latin typeface="+mj-lt"/>
              </a:rPr>
              <a:t>Su SUDS para esta actividad</a:t>
            </a:r>
            <a:r>
              <a:rPr lang="en-US" sz="2400" dirty="0">
                <a:solidFill>
                  <a:schemeClr val="tx1">
                    <a:lumMod val="75000"/>
                    <a:lumOff val="25000"/>
                  </a:schemeClr>
                </a:solidFill>
                <a:latin typeface="+mj-lt"/>
              </a:rPr>
              <a:t> = 8</a:t>
            </a:r>
            <a:endParaRPr lang="en-US" dirty="0">
              <a:solidFill>
                <a:schemeClr val="tx1">
                  <a:lumMod val="75000"/>
                  <a:lumOff val="25000"/>
                </a:schemeClr>
              </a:solidFill>
            </a:endParaRPr>
          </a:p>
        </p:txBody>
      </p:sp>
      <p:sp>
        <p:nvSpPr>
          <p:cNvPr id="5" name="Rectangle 4">
            <a:extLst>
              <a:ext uri="{FF2B5EF4-FFF2-40B4-BE49-F238E27FC236}">
                <a16:creationId xmlns:a16="http://schemas.microsoft.com/office/drawing/2014/main" id="{77E256C5-4EA1-4B03-BA88-7B320D66CB70}"/>
              </a:ext>
            </a:extLst>
          </p:cNvPr>
          <p:cNvSpPr/>
          <p:nvPr/>
        </p:nvSpPr>
        <p:spPr>
          <a:xfrm>
            <a:off x="10633204" y="5384255"/>
            <a:ext cx="1547407" cy="468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No Muy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2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aguantar una bola de baloncesto</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0" name="Rectangle 9">
            <a:extLst>
              <a:ext uri="{FF2B5EF4-FFF2-40B4-BE49-F238E27FC236}">
                <a16:creationId xmlns:a16="http://schemas.microsoft.com/office/drawing/2014/main" id="{5A210CE7-05EF-4429-A3C3-AE0FF6610F3F}"/>
              </a:ext>
            </a:extLst>
          </p:cNvPr>
          <p:cNvSpPr/>
          <p:nvPr/>
        </p:nvSpPr>
        <p:spPr>
          <a:xfrm>
            <a:off x="10741888" y="4572898"/>
            <a:ext cx="1348512" cy="468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Un Poco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4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ir</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 a la cancha)</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1" name="Rectangle 10">
            <a:extLst>
              <a:ext uri="{FF2B5EF4-FFF2-40B4-BE49-F238E27FC236}">
                <a16:creationId xmlns:a16="http://schemas.microsoft.com/office/drawing/2014/main" id="{04B0A7D4-3241-4937-A1D8-1979F836BDAF}"/>
              </a:ext>
            </a:extLst>
          </p:cNvPr>
          <p:cNvSpPr/>
          <p:nvPr/>
        </p:nvSpPr>
        <p:spPr>
          <a:xfrm>
            <a:off x="10723416" y="3759200"/>
            <a:ext cx="1366984" cy="5401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6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hablar con los amigos del baloncesto</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2" name="Rectangle 11">
            <a:extLst>
              <a:ext uri="{FF2B5EF4-FFF2-40B4-BE49-F238E27FC236}">
                <a16:creationId xmlns:a16="http://schemas.microsoft.com/office/drawing/2014/main" id="{6BEFB9A5-2C6E-4BA5-A82E-8BBD4E9EF1B4}"/>
              </a:ext>
            </a:extLst>
          </p:cNvPr>
          <p:cNvSpPr/>
          <p:nvPr/>
        </p:nvSpPr>
        <p:spPr>
          <a:xfrm>
            <a:off x="10741888" y="2871456"/>
            <a:ext cx="1366984" cy="68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Muy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8 (talking to friends about what happened to Jim)</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3" name="Rectangle 12">
            <a:extLst>
              <a:ext uri="{FF2B5EF4-FFF2-40B4-BE49-F238E27FC236}">
                <a16:creationId xmlns:a16="http://schemas.microsoft.com/office/drawing/2014/main" id="{45B49826-32AC-4976-A589-C8A8BB802183}"/>
              </a:ext>
            </a:extLst>
          </p:cNvPr>
          <p:cNvSpPr/>
          <p:nvPr/>
        </p:nvSpPr>
        <p:spPr>
          <a:xfrm>
            <a:off x="10741888" y="1858123"/>
            <a:ext cx="1366984" cy="68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Lo Más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10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volver a jugar al baloncesto en la cancha</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pic>
        <p:nvPicPr>
          <p:cNvPr id="14" name="Picture 6" descr="3,082 Basketball Shot Illustrations &amp;amp; Clip Art - iStock">
            <a:extLst>
              <a:ext uri="{FF2B5EF4-FFF2-40B4-BE49-F238E27FC236}">
                <a16:creationId xmlns:a16="http://schemas.microsoft.com/office/drawing/2014/main" id="{DBD56EB1-D309-4E9F-B3D1-800C5CFEC8B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9762" t="7634" r="35819" b="19562"/>
          <a:stretch/>
        </p:blipFill>
        <p:spPr bwMode="auto">
          <a:xfrm>
            <a:off x="5533397" y="1651796"/>
            <a:ext cx="840510" cy="21705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76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21968-FC8A-4FA3-B7BC-5620C825E981}"/>
              </a:ext>
            </a:extLst>
          </p:cNvPr>
          <p:cNvSpPr/>
          <p:nvPr/>
        </p:nvSpPr>
        <p:spPr>
          <a:xfrm>
            <a:off x="989247" y="1005465"/>
            <a:ext cx="5835350" cy="646331"/>
          </a:xfrm>
          <a:prstGeom prst="rect">
            <a:avLst/>
          </a:prstGeom>
        </p:spPr>
        <p:txBody>
          <a:bodyPr wrap="square">
            <a:spAutoFit/>
          </a:bodyPr>
          <a:lstStyle/>
          <a:p>
            <a:r>
              <a:rPr lang="en-US" sz="3600" b="1" dirty="0" err="1">
                <a:solidFill>
                  <a:schemeClr val="tx1">
                    <a:lumMod val="75000"/>
                    <a:lumOff val="25000"/>
                  </a:schemeClr>
                </a:solidFill>
                <a:latin typeface="+mj-lt"/>
              </a:rPr>
              <a:t>Escalera</a:t>
            </a:r>
            <a:r>
              <a:rPr lang="en-US" sz="3600" b="1" dirty="0">
                <a:solidFill>
                  <a:schemeClr val="tx1">
                    <a:lumMod val="75000"/>
                    <a:lumOff val="25000"/>
                  </a:schemeClr>
                </a:solidFill>
                <a:latin typeface="+mj-lt"/>
              </a:rPr>
              <a:t> de </a:t>
            </a:r>
            <a:r>
              <a:rPr lang="en-US" sz="3600" b="1" dirty="0" err="1">
                <a:solidFill>
                  <a:schemeClr val="tx1">
                    <a:lumMod val="75000"/>
                    <a:lumOff val="25000"/>
                  </a:schemeClr>
                </a:solidFill>
                <a:latin typeface="+mj-lt"/>
              </a:rPr>
              <a:t>Baloncesto</a:t>
            </a:r>
            <a:r>
              <a:rPr lang="en-US" sz="3600" b="1" dirty="0">
                <a:solidFill>
                  <a:schemeClr val="tx1">
                    <a:lumMod val="75000"/>
                    <a:lumOff val="25000"/>
                  </a:schemeClr>
                </a:solidFill>
                <a:latin typeface="+mj-lt"/>
              </a:rPr>
              <a:t> de José </a:t>
            </a:r>
          </a:p>
        </p:txBody>
      </p:sp>
      <p:sp>
        <p:nvSpPr>
          <p:cNvPr id="8" name="Rectangle 7">
            <a:extLst>
              <a:ext uri="{FF2B5EF4-FFF2-40B4-BE49-F238E27FC236}">
                <a16:creationId xmlns:a16="http://schemas.microsoft.com/office/drawing/2014/main" id="{20B92A0C-98E0-4D8F-9AC7-CB8E4358CAC6}"/>
              </a:ext>
            </a:extLst>
          </p:cNvPr>
          <p:cNvSpPr/>
          <p:nvPr/>
        </p:nvSpPr>
        <p:spPr>
          <a:xfrm>
            <a:off x="3734735" y="3556000"/>
            <a:ext cx="4350506" cy="2308324"/>
          </a:xfrm>
          <a:prstGeom prst="rect">
            <a:avLst/>
          </a:prstGeom>
        </p:spPr>
        <p:txBody>
          <a:bodyPr wrap="square" lIns="91440" tIns="45720" rIns="91440" bIns="45720" anchor="t">
            <a:spAutoFit/>
          </a:bodyPr>
          <a:lstStyle/>
          <a:p>
            <a:r>
              <a:rPr lang="en-US" sz="2400" b="1" dirty="0">
                <a:solidFill>
                  <a:schemeClr val="tx1">
                    <a:lumMod val="75000"/>
                    <a:lumOff val="25000"/>
                  </a:schemeClr>
                </a:solidFill>
                <a:latin typeface="+mj-lt"/>
              </a:rPr>
              <a:t>Quinto Paso</a:t>
            </a:r>
            <a:r>
              <a:rPr lang="en-US" sz="2400" dirty="0">
                <a:solidFill>
                  <a:schemeClr val="tx1">
                    <a:lumMod val="75000"/>
                    <a:lumOff val="25000"/>
                  </a:schemeClr>
                </a:solidFill>
                <a:latin typeface="+mj-lt"/>
              </a:rPr>
              <a:t>: </a:t>
            </a:r>
            <a:r>
              <a:rPr lang="es-ES" sz="2400" dirty="0">
                <a:solidFill>
                  <a:schemeClr val="tx1">
                    <a:lumMod val="75000"/>
                    <a:lumOff val="25000"/>
                  </a:schemeClr>
                </a:solidFill>
                <a:latin typeface="+mj-lt"/>
              </a:rPr>
              <a:t>José jugó un partido de entrenamiento con su equipo en la cancha de baloncesto donde murió Marta</a:t>
            </a:r>
            <a:r>
              <a:rPr lang="en-US" sz="2400" dirty="0">
                <a:solidFill>
                  <a:schemeClr val="tx1">
                    <a:lumMod val="75000"/>
                    <a:lumOff val="25000"/>
                  </a:schemeClr>
                </a:solidFill>
                <a:latin typeface="+mj-lt"/>
              </a:rPr>
              <a:t>.</a:t>
            </a:r>
          </a:p>
          <a:p>
            <a:endParaRPr lang="en-US" sz="2400" dirty="0">
              <a:solidFill>
                <a:schemeClr val="tx1">
                  <a:lumMod val="75000"/>
                  <a:lumOff val="25000"/>
                </a:schemeClr>
              </a:solidFill>
              <a:latin typeface="+mj-lt"/>
            </a:endParaRPr>
          </a:p>
          <a:p>
            <a:r>
              <a:rPr lang="es-ES" sz="2400" dirty="0">
                <a:solidFill>
                  <a:schemeClr val="tx1">
                    <a:lumMod val="75000"/>
                    <a:lumOff val="25000"/>
                  </a:schemeClr>
                </a:solidFill>
                <a:latin typeface="+mj-lt"/>
              </a:rPr>
              <a:t>Su SUDS para esta actividad</a:t>
            </a:r>
            <a:r>
              <a:rPr lang="en-US" sz="2400" dirty="0">
                <a:solidFill>
                  <a:schemeClr val="tx1">
                    <a:lumMod val="75000"/>
                    <a:lumOff val="25000"/>
                  </a:schemeClr>
                </a:solidFill>
                <a:latin typeface="+mj-lt"/>
              </a:rPr>
              <a:t> = 10</a:t>
            </a:r>
            <a:endParaRPr lang="en-US" dirty="0">
              <a:solidFill>
                <a:schemeClr val="tx1">
                  <a:lumMod val="75000"/>
                  <a:lumOff val="25000"/>
                </a:schemeClr>
              </a:solidFill>
            </a:endParaRPr>
          </a:p>
        </p:txBody>
      </p:sp>
      <p:sp>
        <p:nvSpPr>
          <p:cNvPr id="5" name="Rectangle 4">
            <a:extLst>
              <a:ext uri="{FF2B5EF4-FFF2-40B4-BE49-F238E27FC236}">
                <a16:creationId xmlns:a16="http://schemas.microsoft.com/office/drawing/2014/main" id="{77E256C5-4EA1-4B03-BA88-7B320D66CB70}"/>
              </a:ext>
            </a:extLst>
          </p:cNvPr>
          <p:cNvSpPr/>
          <p:nvPr/>
        </p:nvSpPr>
        <p:spPr>
          <a:xfrm>
            <a:off x="10608081" y="5396004"/>
            <a:ext cx="1634597" cy="468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No Muy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2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aguantar una bola de baloncesto</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0" name="Rectangle 9">
            <a:extLst>
              <a:ext uri="{FF2B5EF4-FFF2-40B4-BE49-F238E27FC236}">
                <a16:creationId xmlns:a16="http://schemas.microsoft.com/office/drawing/2014/main" id="{5A210CE7-05EF-4429-A3C3-AE0FF6610F3F}"/>
              </a:ext>
            </a:extLst>
          </p:cNvPr>
          <p:cNvSpPr/>
          <p:nvPr/>
        </p:nvSpPr>
        <p:spPr>
          <a:xfrm>
            <a:off x="10741888" y="4572898"/>
            <a:ext cx="1348512" cy="468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Un Poco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4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ir</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 a la cancha)</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1" name="Rectangle 10">
            <a:extLst>
              <a:ext uri="{FF2B5EF4-FFF2-40B4-BE49-F238E27FC236}">
                <a16:creationId xmlns:a16="http://schemas.microsoft.com/office/drawing/2014/main" id="{04B0A7D4-3241-4937-A1D8-1979F836BDAF}"/>
              </a:ext>
            </a:extLst>
          </p:cNvPr>
          <p:cNvSpPr/>
          <p:nvPr/>
        </p:nvSpPr>
        <p:spPr>
          <a:xfrm>
            <a:off x="10723416" y="3759200"/>
            <a:ext cx="1366984" cy="5401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6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hablar con los amigos del baloncesto</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2" name="Rectangle 11">
            <a:extLst>
              <a:ext uri="{FF2B5EF4-FFF2-40B4-BE49-F238E27FC236}">
                <a16:creationId xmlns:a16="http://schemas.microsoft.com/office/drawing/2014/main" id="{6BEFB9A5-2C6E-4BA5-A82E-8BBD4E9EF1B4}"/>
              </a:ext>
            </a:extLst>
          </p:cNvPr>
          <p:cNvSpPr/>
          <p:nvPr/>
        </p:nvSpPr>
        <p:spPr>
          <a:xfrm>
            <a:off x="10741888" y="2871456"/>
            <a:ext cx="1366984" cy="68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Muy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8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pensando en lo que le pasó a Marta</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sp>
        <p:nvSpPr>
          <p:cNvPr id="13" name="Rectangle 12">
            <a:extLst>
              <a:ext uri="{FF2B5EF4-FFF2-40B4-BE49-F238E27FC236}">
                <a16:creationId xmlns:a16="http://schemas.microsoft.com/office/drawing/2014/main" id="{45B49826-32AC-4976-A589-C8A8BB802183}"/>
              </a:ext>
            </a:extLst>
          </p:cNvPr>
          <p:cNvSpPr/>
          <p:nvPr/>
        </p:nvSpPr>
        <p:spPr>
          <a:xfrm>
            <a:off x="10741888" y="1858123"/>
            <a:ext cx="1366984" cy="68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Lo Más </a:t>
            </a:r>
            <a:r>
              <a:rPr lang="en-US" sz="1100" dirty="0" err="1">
                <a:ln w="0"/>
                <a:solidFill>
                  <a:schemeClr val="tx1">
                    <a:lumMod val="85000"/>
                    <a:lumOff val="15000"/>
                  </a:schemeClr>
                </a:solidFill>
                <a:effectLst>
                  <a:outerShdw blurRad="38100" dist="19050" dir="2700000" algn="tl" rotWithShape="0">
                    <a:schemeClr val="dk1">
                      <a:alpha val="40000"/>
                    </a:schemeClr>
                  </a:outerShdw>
                </a:effectLst>
              </a:rPr>
              <a:t>Aterrador</a:t>
            </a:r>
            <a:endParaRPr lang="en-US" sz="1100" dirty="0">
              <a:ln w="0"/>
              <a:solidFill>
                <a:schemeClr val="tx1">
                  <a:lumMod val="85000"/>
                  <a:lumOff val="15000"/>
                </a:schemeClr>
              </a:solidFill>
              <a:effectLst>
                <a:outerShdw blurRad="38100" dist="19050" dir="2700000" algn="tl" rotWithShape="0">
                  <a:schemeClr val="dk1">
                    <a:alpha val="40000"/>
                  </a:schemeClr>
                </a:outerShdw>
              </a:effectLst>
            </a:endParaRPr>
          </a:p>
          <a:p>
            <a:pPr algn="ctr"/>
            <a:r>
              <a:rPr lang="en-US" sz="1100" dirty="0">
                <a:ln w="0"/>
                <a:solidFill>
                  <a:schemeClr val="tx1">
                    <a:lumMod val="85000"/>
                    <a:lumOff val="15000"/>
                  </a:schemeClr>
                </a:solidFill>
                <a:effectLst>
                  <a:outerShdw blurRad="38100" dist="19050" dir="2700000" algn="tl" rotWithShape="0">
                    <a:schemeClr val="dk1">
                      <a:alpha val="40000"/>
                    </a:schemeClr>
                  </a:outerShdw>
                </a:effectLst>
              </a:rPr>
              <a:t>Suds = 10 (</a:t>
            </a:r>
            <a:r>
              <a:rPr lang="es-ES" sz="1100" dirty="0">
                <a:ln w="0"/>
                <a:solidFill>
                  <a:schemeClr val="tx1">
                    <a:lumMod val="85000"/>
                    <a:lumOff val="15000"/>
                  </a:schemeClr>
                </a:solidFill>
                <a:effectLst>
                  <a:outerShdw blurRad="38100" dist="19050" dir="2700000" algn="tl" rotWithShape="0">
                    <a:schemeClr val="dk1">
                      <a:alpha val="40000"/>
                    </a:schemeClr>
                  </a:outerShdw>
                </a:effectLst>
              </a:rPr>
              <a:t>volver a jugar al baloncesto en la cancha</a:t>
            </a:r>
            <a:r>
              <a:rPr lang="en-US" sz="1100" dirty="0">
                <a:ln w="0"/>
                <a:solidFill>
                  <a:schemeClr val="tx1">
                    <a:lumMod val="85000"/>
                    <a:lumOff val="15000"/>
                  </a:schemeClr>
                </a:solidFill>
                <a:effectLst>
                  <a:outerShdw blurRad="38100" dist="19050" dir="2700000" algn="tl" rotWithShape="0">
                    <a:schemeClr val="dk1">
                      <a:alpha val="40000"/>
                    </a:schemeClr>
                  </a:outerShdw>
                </a:effectLst>
              </a:rPr>
              <a:t>)</a:t>
            </a:r>
            <a:endParaRPr lang="en-US" sz="1100" dirty="0">
              <a:ln w="0"/>
              <a:solidFill>
                <a:schemeClr val="tx1">
                  <a:lumMod val="85000"/>
                  <a:lumOff val="15000"/>
                </a:schemeClr>
              </a:solidFill>
              <a:effectLst>
                <a:outerShdw blurRad="38100" dist="19050" dir="2700000" algn="tl" rotWithShape="0">
                  <a:srgbClr val="000000">
                    <a:alpha val="40000"/>
                  </a:srgbClr>
                </a:outerShdw>
              </a:effectLst>
              <a:ea typeface="Calibri"/>
              <a:cs typeface="Calibri"/>
            </a:endParaRPr>
          </a:p>
        </p:txBody>
      </p:sp>
      <p:pic>
        <p:nvPicPr>
          <p:cNvPr id="14" name="Picture 6" descr="3,082 Basketball Shot Illustrations &amp;amp; Clip Art - iStock">
            <a:extLst>
              <a:ext uri="{FF2B5EF4-FFF2-40B4-BE49-F238E27FC236}">
                <a16:creationId xmlns:a16="http://schemas.microsoft.com/office/drawing/2014/main" id="{5A13A37C-1048-4FBA-9B63-5CDACDA18E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1848" t="4071" r="2148" b="17548"/>
          <a:stretch/>
        </p:blipFill>
        <p:spPr bwMode="auto">
          <a:xfrm>
            <a:off x="7960670" y="1579419"/>
            <a:ext cx="932873" cy="23368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Basketball hoop clipart. Free download transparent .PNG | Creazilla">
            <a:extLst>
              <a:ext uri="{FF2B5EF4-FFF2-40B4-BE49-F238E27FC236}">
                <a16:creationId xmlns:a16="http://schemas.microsoft.com/office/drawing/2014/main" id="{BBE022EF-755C-4A03-B6F5-627AC7127F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9812" y="206312"/>
            <a:ext cx="2762987" cy="6162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178304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173</TotalTime>
  <Words>1114</Words>
  <Application>Microsoft Office PowerPoint</Application>
  <PresentationFormat>Widescreen</PresentationFormat>
  <Paragraphs>141</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Calibri Light</vt:lpstr>
      <vt:lpstr>Wingdings</vt:lpstr>
      <vt:lpstr>Retrospect</vt:lpstr>
      <vt:lpstr>¡Conquistando la cancha! Un Juego de Baloncesto In Vivo</vt:lpstr>
      <vt:lpstr>Objetivo del Juego</vt:lpstr>
      <vt:lpstr>Ejemplo </vt:lpstr>
      <vt:lpstr>PowerPoint Presentation</vt:lpstr>
      <vt:lpstr>PowerPoint Presentation</vt:lpstr>
      <vt:lpstr>PowerPoint Presentation</vt:lpstr>
      <vt:lpstr>PowerPoint Presentation</vt:lpstr>
      <vt:lpstr>PowerPoint Presentation</vt:lpstr>
      <vt:lpstr>PowerPoint Presentation</vt:lpstr>
      <vt:lpstr>¿Qué has estado evitando desde que te pasó algo que te asustó?</vt:lpstr>
      <vt:lpstr>PowerPoint Presentation</vt:lpstr>
      <vt:lpstr>¿Por qué debo hacer esto? </vt:lpstr>
      <vt:lpstr>PowerPoint Presentation</vt:lpstr>
      <vt:lpstr>Cómo Ganar el Juego</vt:lpstr>
      <vt:lpstr>Planificando con Tiempo</vt:lpstr>
      <vt:lpstr>PowerPoint Presentation</vt:lpstr>
      <vt:lpstr>La semana que viene: Vamos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Conquering the court!  An In Vivo Basketball Game</dc:title>
  <dc:creator>Tilstra-Ferrell, Emily</dc:creator>
  <cp:lastModifiedBy>Cruz Aguayo, Natalia</cp:lastModifiedBy>
  <cp:revision>129</cp:revision>
  <dcterms:created xsi:type="dcterms:W3CDTF">2021-08-31T16:23:34Z</dcterms:created>
  <dcterms:modified xsi:type="dcterms:W3CDTF">2024-03-13T01:18:19Z</dcterms:modified>
</cp:coreProperties>
</file>