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9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271" r:id="rId14"/>
    <p:sldId id="272" r:id="rId15"/>
    <p:sldId id="295" r:id="rId16"/>
    <p:sldId id="274" r:id="rId17"/>
    <p:sldId id="279" r:id="rId18"/>
    <p:sldId id="280" r:id="rId19"/>
    <p:sldId id="281" r:id="rId20"/>
    <p:sldId id="282" r:id="rId21"/>
    <p:sldId id="283" r:id="rId22"/>
    <p:sldId id="284" r:id="rId23"/>
    <p:sldId id="289" r:id="rId24"/>
    <p:sldId id="290" r:id="rId25"/>
    <p:sldId id="291" r:id="rId26"/>
    <p:sldId id="292" r:id="rId27"/>
    <p:sldId id="293" r:id="rId28"/>
    <p:sldId id="2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8C0A4-8FE5-44F5-9D23-60B9F10B2590}" v="1" dt="2023-08-31T14:20:04.238"/>
    <p1510:client id="{E8665023-CF92-4B50-B801-213827F2968F}" v="563" dt="2023-09-08T20:42:47.9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50000"/>
  </p:normalViewPr>
  <p:slideViewPr>
    <p:cSldViewPr snapToGrid="0" snapToObjects="1">
      <p:cViewPr varScale="1">
        <p:scale>
          <a:sx n="52" d="100"/>
          <a:sy n="52" d="100"/>
        </p:scale>
        <p:origin x="102" y="14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7:08:30.8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0 183 24575,'0'0'0,"0"-5"0,6-1 0,4 1 0,6 0 0,5 2 0,3 1 0,1 0 0,2 2 0,1 0 0,5 0 0,0 0 0,4 1 0,0-1 0,-1 0 0,2 0 0,3 0 0,4 0 0,-2 0 0,3 0 0,6 0 0,-4 0 0,3 0 0,-1 0 0,-4 0 0,1 0 0,0 0 0,-5 0 0,-3 0 0,-4 0 0,-4 0 0,-2 0 0,-2 0 0,-1 0 0,0 0 0,0 0 0,-1 0 0,6 0 0,6 0 0,0 0 0,0 0 0,2 0 0,-2 0 0,3 0 0,9 0 0,-2 0 0,7 0 0,7 0 0,1 0 0,-6 0 0,-1 0 0,3 0 0,-6 0 0,5 0 0,4 0 0,1 0 0,-1 0 0,3 0 0,4 0 0,-1 0 0,2 0 0,3 0 0,-3 0 0,2 0 0,-4 0 0,2 0 0,-3 0 0,-4 0 0,3 0 0,-3 5 0,4 1 0,2 0 0,4-2 0,-7-1 0,1-1 0,2 5 0,3-1 0,-3-1 0,2-1 0,3-1 0,1-1 0,2-1 0,2-1 0,6 0 0,1 0 0,-5 0 0,-1-1 0,-2 1 0,1 0 0,-6 0 0,0 0 0,1 0 0,1 0 0,-3 0 0,1 0 0,1 0 0,-4 0 0,-3 0 0,0 0 0,-8 0 0,-2 0 0,2 0 0,4 0 0,0 0 0,4 0 0,-1 0 0,-2 0 0,2 0 0,3 0 0,3 0 0,-1 0 0,1 0 0,2 0 0,2 0 0,-9 0 0,1 0 0,1 0 0,-2 0 0,-4 0 0,3 0 0,2 0 0,4 0 0,3 0 0,8 0 0,2 0 0,-5 0 0,0 0 0,-6 0 0,-6 0 0,-5 0 0,-5 0 0,-7 0 0,2 0 0,0 0 0,-4 0 0,5 0 0,0 0 0,1 0 0,-4 0 0,-7 0 0,-5 0 0,-5 0 0,-3 0 0,-3 0 0,-1-5 0,-1 0 0,0-1 0,11 2 0,1-5 0,10 2 0,10 0 0,8 2 0,2 2 0,9 1 0,3 1 0,3-5 0,5 1 0,1 0 0,4-4 0,4 0 0,4-3 0,3 1 0,7 2 0,1 2 0,6 3 0,-1 2 0,5 1 0,-3 1 0,-12 0 0,-4-5 0,-3 0 0,1 0 0,-5 1 0,-9 1 0,1 1 0,-4 1 0,0 0 0,3 1 0,-6 0 0,0 0 0,-2 1 0,5-1 0,-5 0 0,6 0 0,-1 0 0,5 0 0,5 0 0,10 0 0,-1 0 0,2 0 0,0 0 0,-4 0 0,-5 0 0,-5 0 0,-5 0 0,-8 0 0,-2 0 0,-7 0 0,0 0 0,2 0 0,-8 0 0,-4 0 0,-9 0 0,-7-5 0,-6-1 0,-5 1 0,-3 1 0,-2 1 0,-1 1 0,0 0 0,0 2 0,1 0 0,5 0 0,0-5 0,6 0 0,-1 0 0,0 1 0,-9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16:17.5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0 139 24575,'0'0'0,"0"-4"0,5-1 0,2 2 0,5-1 0,4 2 0,2 0 0,1 1 0,2 1 0,0 0 0,4 0 0,0 0 0,3 0 0,0 0 0,-1 0 0,2 0 0,2 0 0,3 0 0,-1 0 0,1 0 0,6 0 0,-4 0 0,3 0 0,-1 0 0,-3 0 0,0 0 0,1 0 0,-5 0 0,-1 0 0,-3 0 0,-4 0 0,-1 0 0,-2 0 0,0 0 0,0 0 0,-1 0 0,0 0 0,5 0 0,4 0 0,0 0 0,0 0 0,1 0 0,-1 0 0,3 0 0,6 0 0,-2 0 0,6 0 0,6 0 0,0 0 0,-5 0 0,0 0 0,1 0 0,-3 0 0,3 0 0,3 0 0,1 0 0,-1 0 0,3 0 0,2 0 0,0 0 0,1 0 0,3 0 0,-3 0 0,2 0 0,-3 0 0,1 0 0,-2 0 0,-3 0 0,2 0 0,-2 4 0,3 1 0,1-1 0,4-1 0,-6 0 0,1-2 0,2 4 0,1 0 0,-1-1 0,1-1 0,2-1 0,1 0 0,2-2 0,1 0 0,4 0 0,2 0 0,-5 0 0,0 0 0,-1 0 0,0 0 0,-5 0 0,1 0 0,0 0 0,1 0 0,-2 0 0,0 0 0,2 0 0,-4 0 0,-2 0 0,0 0 0,-6 0 0,-2 0 0,2 0 0,3 0 0,0 0 0,3 0 0,-1 0 0,-1 0 0,1 0 0,3 0 0,1 0 0,0 0 0,1 0 0,1 0 0,2 0 0,-7 0 0,1 0 0,0 0 0,-1 0 0,-3 0 0,2 0 0,2 0 0,3 0 0,2 0 0,6 0 0,2 0 0,-4 0 0,-1 0 0,-3 0 0,-6 0 0,-3 0 0,-3 0 0,-7 0 0,3 0 0,-1 0 0,-3 0 0,5 0 0,-1 0 0,1 0 0,-4 0 0,-4 0 0,-4 0 0,-4 0 0,-2 0 0,-3 0 0,0-4 0,-1 0 0,0-1 0,8 2 0,1-3 0,7 0 0,9 1 0,5 1 0,2 2 0,6 0 0,3 2 0,2-5 0,4 1 0,1 1 0,2-4 0,4 0 0,3-2 0,2 0 0,5 3 0,1 0 0,5 3 0,-2 2 0,5 0 0,-3 1 0,-8 0 0,-4-4 0,-2 0 0,1 1 0,-4 0 0,-7 0 0,1 2 0,-4 0 0,1 0 0,2 1 0,-4 0 0,0 0 0,-2 1 0,3-1 0,-2 0 0,3 0 0,0 0 0,4 0 0,3 0 0,8 0 0,-1 0 0,2 0 0,0 0 0,-3 0 0,-5 0 0,-2 0 0,-5 0 0,-6 0 0,-1 0 0,-5 0 0,-1 0 0,2 0 0,-6 0 0,-3 0 0,-7 0 0,-5-4 0,-5 0 0,-3 0 0,-3 1 0,-2 1 0,0 0 0,0 1 0,0 1 0,1 0 0,3 0 0,1-4 0,4 0 0,-1 0 0,0 1 0,-6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16:38.9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0 139 24575,'0'0'0,"0"-4"0,5-1 0,2 2 0,5-1 0,4 2 0,2 0 0,1 1 0,2 1 0,0 0 0,4 0 0,0 0 0,3 0 0,0 0 0,-1 0 0,2 0 0,2 0 0,3 0 0,-1 0 0,1 0 0,6 0 0,-4 0 0,3 0 0,-1 0 0,-3 0 0,0 0 0,1 0 0,-5 0 0,-1 0 0,-3 0 0,-4 0 0,-1 0 0,-2 0 0,0 0 0,0 0 0,-1 0 0,0 0 0,5 0 0,4 0 0,0 0 0,0 0 0,1 0 0,-1 0 0,3 0 0,6 0 0,-2 0 0,6 0 0,6 0 0,0 0 0,-5 0 0,0 0 0,1 0 0,-3 0 0,3 0 0,3 0 0,1 0 0,-1 0 0,3 0 0,2 0 0,0 0 0,1 0 0,3 0 0,-3 0 0,2 0 0,-3 0 0,1 0 0,-2 0 0,-3 0 0,2 0 0,-2 4 0,3 1 0,1-1 0,4-1 0,-6 0 0,1-2 0,2 4 0,1 0 0,-1-1 0,1-1 0,2-1 0,1 0 0,2-2 0,1 0 0,4 0 0,2 0 0,-5 0 0,0 0 0,-1 0 0,0 0 0,-5 0 0,1 0 0,0 0 0,1 0 0,-2 0 0,0 0 0,2 0 0,-4 0 0,-2 0 0,0 0 0,-6 0 0,-2 0 0,2 0 0,3 0 0,0 0 0,3 0 0,-1 0 0,-1 0 0,1 0 0,3 0 0,1 0 0,0 0 0,1 0 0,1 0 0,2 0 0,-7 0 0,1 0 0,0 0 0,-1 0 0,-3 0 0,2 0 0,2 0 0,3 0 0,2 0 0,6 0 0,2 0 0,-4 0 0,-1 0 0,-3 0 0,-6 0 0,-3 0 0,-3 0 0,-7 0 0,3 0 0,-1 0 0,-3 0 0,5 0 0,-1 0 0,1 0 0,-4 0 0,-4 0 0,-4 0 0,-4 0 0,-2 0 0,-3 0 0,0-4 0,-1 0 0,0-1 0,8 2 0,1-3 0,7 0 0,9 1 0,5 1 0,2 2 0,6 0 0,3 2 0,2-5 0,4 1 0,1 1 0,2-4 0,4 0 0,3-2 0,2 0 0,5 3 0,1 0 0,5 3 0,-2 2 0,5 0 0,-3 1 0,-8 0 0,-4-4 0,-2 0 0,1 1 0,-4 0 0,-7 0 0,1 2 0,-4 0 0,1 0 0,2 1 0,-4 0 0,0 0 0,-2 1 0,3-1 0,-2 0 0,3 0 0,0 0 0,4 0 0,3 0 0,8 0 0,-1 0 0,2 0 0,0 0 0,-3 0 0,-5 0 0,-2 0 0,-5 0 0,-6 0 0,-1 0 0,-5 0 0,-1 0 0,2 0 0,-6 0 0,-3 0 0,-7 0 0,-5-4 0,-5 0 0,-3 0 0,-3 1 0,-2 1 0,0 0 0,0 1 0,0 1 0,1 0 0,3 0 0,1-4 0,4 0 0,-1 0 0,0 1 0,-6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4A234-7F54-7641-982E-C57E85D37AB1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499-3475-6146-9A8F-B0C78392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86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1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7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2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7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26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0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65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5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6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499-3475-6146-9A8F-B0C78392F8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189799"/>
            <a:ext cx="10178322" cy="14921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3929974"/>
            <a:ext cx="10178322" cy="1949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 userDrawn="1"/>
        </p:nvSpPr>
        <p:spPr>
          <a:xfrm>
            <a:off x="8610600" y="6108970"/>
            <a:ext cx="3043136" cy="61250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</p:spPr>
        <p:txBody>
          <a:bodyPr/>
          <a:lstStyle/>
          <a:p>
            <a:fld id="{1ACFE65C-32DC-2C45-AC02-EC345F2B468C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14C7795F-A0DF-D84D-80B0-951922185643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D6DD0EED-99AD-ED40-A855-472CE298E15D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FD23-7674-014D-B382-05DAAE9A925B}" type="datetime1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6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5D70-C9EB-A14C-946B-E7588DD3CFC1}" type="datetime1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F694-C7E5-C147-B928-05DAA2CA9644}" type="datetime1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6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0CBD-2FCF-204F-A9BB-76539B5F97C1}" type="datetime1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03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4E2A-6A26-C343-AB60-FA0CA30C44D6}" type="datetime1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C5AE-9A39-1740-93F3-EA9D9B536B31}" type="datetime1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1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ECB4-0AEF-D444-9DF8-913AB9DBC836}" type="datetime1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0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460F0A1-B3FF-6B43-99C3-325F20A8F255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03304" y="6494714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F05F-1413-3F42-9649-E205BB954B40}" type="datetime1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14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88228-E197-D447-AF22-557489C3801C}" type="datetime1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4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5F7D-A386-824F-89D8-426BB7BB1778}" type="datetime1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30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DBDA-D623-2742-9D33-C73744EC16E5}" type="datetime1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6762C5D-403F-AF4E-B6E7-FD624E87D519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2296A65E-B428-4B47-BAA5-EB90CE02499B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0B9E6E83-CB91-EB4D-AEEA-28353B6E576D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6F63986E-20E3-3E44-8CE4-DD60C51D01D4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fld id="{E71ADF11-7F58-A14A-B04E-B76987CE0A23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</p:spPr>
        <p:txBody>
          <a:bodyPr/>
          <a:lstStyle/>
          <a:p>
            <a:fld id="{8AD0A0D9-E4BE-4344-9B2A-9226C288DF77}" type="datetime1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2111833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4100052"/>
            <a:ext cx="10178322" cy="1779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 userDrawn="1"/>
        </p:nvSpPr>
        <p:spPr>
          <a:xfrm>
            <a:off x="10146890" y="6032090"/>
            <a:ext cx="1533833" cy="68938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ANSWER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FF35-1774-B343-B15D-7C5F6D1D964C}" type="datetime1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D817A-223D-D444-BFC7-774704895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2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hoto.stackexchange.com/questions/15242/what-are-neutral-density-filters-and-how-do-i-use-them-to-create-long-exposur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enerous-husband.com/2011/01/21/doing-less-is-doing-more/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atoach/6103446627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customXml" Target="../ink/ink1.xml"/><Relationship Id="rId4" Type="http://schemas.openxmlformats.org/officeDocument/2006/relationships/hyperlink" Target="https://www.publicdomainpictures.net/en/view-image.php?image=280273&amp;picture=its-all-good-neon-sig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tag-label-yellow-price-tag-151102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penclipart.org/detail/1645/key-west---mallory---square-by-nkinkade-17773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s://pixabay.com/en/poster-motivation-1478761/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17.png"/><Relationship Id="rId4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wrongkindofgreen.org/2017/04/21/trilogy-flashback-through-the-looking-glass-herding-cats-for-the-peoples-climate-march-what-we-refuse-to-se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akugan.wiki/wiki/All_Or_Nothin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world-weight-stick-person-support-232401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hyperlink" Target="https://pixabay.com/en/world-weight-stick-person-support-2324014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pepperistia.deviantart.com/art/It-s-all-my-fault-37538762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oicesofglass.wordpress.com/category/did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xhere.com/en/photo/156905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69057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cpedia.org/highway-signs/u/unfair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hyperlink" Target="http://litemind.com/relativity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11" Type="http://schemas.openxmlformats.org/officeDocument/2006/relationships/slide" Target="slide22.xml"/><Relationship Id="rId5" Type="http://schemas.openxmlformats.org/officeDocument/2006/relationships/slide" Target="slide10.xml"/><Relationship Id="rId10" Type="http://schemas.openxmlformats.org/officeDocument/2006/relationships/slide" Target="slide20.xml"/><Relationship Id="rId4" Type="http://schemas.openxmlformats.org/officeDocument/2006/relationships/slide" Target="slide8.xml"/><Relationship Id="rId9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ublicdomainpictures.net/en/view-image.php?image=197993&amp;picture=crystal-ba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kansasgopwing.blogspot.com/2014/12/making-prediction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5" y="1231894"/>
            <a:ext cx="6037254" cy="4339177"/>
          </a:xfrm>
        </p:spPr>
        <p:txBody>
          <a:bodyPr>
            <a:normAutofit/>
          </a:bodyPr>
          <a:lstStyle/>
          <a:p>
            <a:pPr algn="l"/>
            <a:r>
              <a:rPr lang="en-US" sz="6200" dirty="0">
                <a:solidFill>
                  <a:srgbClr val="2A1A00"/>
                </a:solidFill>
              </a:rPr>
              <a:t>Trivia de </a:t>
            </a:r>
            <a:r>
              <a:rPr lang="en-US" sz="6200" dirty="0" err="1">
                <a:solidFill>
                  <a:srgbClr val="2A1A00"/>
                </a:solidFill>
              </a:rPr>
              <a:t>Distorsiones</a:t>
            </a:r>
            <a:r>
              <a:rPr lang="en-US" sz="6200" dirty="0">
                <a:solidFill>
                  <a:srgbClr val="2A1A00"/>
                </a:solidFill>
              </a:rPr>
              <a:t> </a:t>
            </a:r>
            <a:r>
              <a:rPr lang="en-US" sz="6200" dirty="0" err="1">
                <a:solidFill>
                  <a:srgbClr val="2A1A00"/>
                </a:solidFill>
              </a:rPr>
              <a:t>cognitivas</a:t>
            </a:r>
            <a:endParaRPr lang="en-US" sz="6200" dirty="0">
              <a:solidFill>
                <a:srgbClr val="2A1A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88078AC-4375-30BC-3E77-7B261B4B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2944" y="2606494"/>
            <a:ext cx="3995592" cy="164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spc="800" dirty="0" err="1">
                <a:latin typeface="TT Chocolates"/>
                <a:ea typeface="STXingkai"/>
              </a:rPr>
              <a:t>Filtro</a:t>
            </a:r>
            <a:r>
              <a:rPr lang="en-US" sz="5400" b="1" spc="800" dirty="0">
                <a:latin typeface="TT Chocolates"/>
                <a:ea typeface="STXingkai"/>
              </a:rPr>
              <a:t> </a:t>
            </a:r>
            <a:r>
              <a:rPr lang="en-US" sz="5400" b="1" spc="800" dirty="0" err="1">
                <a:latin typeface="TT Chocolates"/>
                <a:ea typeface="STXingkai"/>
              </a:rPr>
              <a:t>Negativo</a:t>
            </a:r>
            <a:r>
              <a:rPr lang="en-US" sz="5400" b="1" spc="800" dirty="0">
                <a:latin typeface="TT Chocolates"/>
                <a:ea typeface="STXingkai"/>
              </a:rPr>
              <a:t>:</a:t>
            </a:r>
            <a:br>
              <a:rPr lang="en-US" sz="5400" b="1" spc="800" dirty="0">
                <a:latin typeface="TT Chocolates" panose="02000503030000020002" pitchFamily="50" charset="0"/>
                <a:ea typeface="STXingkai" panose="020B0503020204020204" pitchFamily="2" charset="-122"/>
              </a:rPr>
            </a:br>
            <a:br>
              <a:rPr lang="en-US" sz="2500" b="1" spc="800" dirty="0"/>
            </a:br>
            <a:r>
              <a:rPr lang="es-ES" sz="2500" spc="800" dirty="0"/>
              <a:t>Fijarse casi exclusivamente en lo negativo y rara vez notar lo positivo</a:t>
            </a:r>
            <a:br>
              <a:rPr lang="en-US" sz="2500" spc="800" dirty="0"/>
            </a:br>
            <a:br>
              <a:rPr lang="en-US" sz="2500" spc="800" dirty="0"/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Mira todas las cosas terribles en las noticias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Las chicas nunca tienen nada bueno que decir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endParaRPr lang="en-US" sz="2200" spc="800" dirty="0">
              <a:latin typeface="TT Chocolates" panose="02000503030000020002" pitchFamily="50" charset="0"/>
            </a:endParaRPr>
          </a:p>
        </p:txBody>
      </p:sp>
      <p:pic>
        <p:nvPicPr>
          <p:cNvPr id="4" name="Picture 3" descr="A hand holding a circular lens&#10;&#10;Description automatically generated">
            <a:extLst>
              <a:ext uri="{FF2B5EF4-FFF2-40B4-BE49-F238E27FC236}">
                <a16:creationId xmlns:a16="http://schemas.microsoft.com/office/drawing/2014/main" id="{964EE572-6309-D757-3EB9-09ABED186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34" r="30902" b="1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6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3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yellow road sign with black text&#10;&#10;Description automatically generated">
            <a:extLst>
              <a:ext uri="{FF2B5EF4-FFF2-40B4-BE49-F238E27FC236}">
                <a16:creationId xmlns:a16="http://schemas.microsoft.com/office/drawing/2014/main" id="{DCBC3B8F-B16B-76FD-1E35-68845CF62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483" r="34598" b="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3" name="Circle: Hollow 2">
            <a:hlinkClick r:id="rId4" action="ppaction://hlinksldjump"/>
            <a:extLst>
              <a:ext uri="{FF2B5EF4-FFF2-40B4-BE49-F238E27FC236}">
                <a16:creationId xmlns:a16="http://schemas.microsoft.com/office/drawing/2014/main" id="{AA3F4B91-40AF-90FE-021A-FAAF2485686C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BFCD24-71E6-CA1F-E65E-18A0028F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78" t="-20881" r="-16389" b="-32804"/>
          <a:stretch/>
        </p:blipFill>
        <p:spPr>
          <a:xfrm rot="16200000">
            <a:off x="6527336" y="-39779"/>
            <a:ext cx="8018583" cy="5776970"/>
          </a:xfrm>
          <a:prstGeom prst="rect">
            <a:avLst/>
          </a:prstGeom>
        </p:spPr>
      </p:pic>
      <p:sp>
        <p:nvSpPr>
          <p:cNvPr id="33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71" y="1231506"/>
            <a:ext cx="8081620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b="1" spc="800" dirty="0" err="1">
                <a:latin typeface="TT Chocolates"/>
                <a:ea typeface="STXingkai"/>
              </a:rPr>
              <a:t>Sobregeneralización</a:t>
            </a:r>
            <a:r>
              <a:rPr lang="en-US" sz="5400" b="1" spc="800" dirty="0">
                <a:latin typeface="TT Chocolates"/>
                <a:ea typeface="STXingkai"/>
              </a:rPr>
              <a:t>:</a:t>
            </a:r>
            <a:br>
              <a:rPr lang="en-US" sz="2500" b="1" spc="800" dirty="0"/>
            </a:br>
            <a:br>
              <a:rPr lang="en-US" sz="2500" b="1" spc="800" dirty="0"/>
            </a:br>
            <a:r>
              <a:rPr lang="es-ES" sz="3400" spc="800" dirty="0"/>
              <a:t>Pensar que porque algo haya ocurrido una vez, seguirá ocurriendo siempre; Utilizar palabras como "nunca" o "siempre</a:t>
            </a:r>
            <a:r>
              <a:rPr lang="en-US" sz="3400" spc="800" dirty="0"/>
              <a:t>”</a:t>
            </a:r>
            <a:br>
              <a:rPr lang="en-US" sz="3400" spc="800" dirty="0"/>
            </a:br>
            <a:br>
              <a:rPr lang="en-US" sz="3400" spc="800" dirty="0"/>
            </a:br>
            <a:r>
              <a:rPr lang="en-US" sz="2200" spc="800" dirty="0">
                <a:latin typeface="TT Chocolates"/>
              </a:rPr>
              <a:t>“</a:t>
            </a:r>
            <a:r>
              <a:rPr lang="en-US" sz="2200" spc="800" dirty="0" err="1">
                <a:latin typeface="TT Chocolates"/>
              </a:rPr>
              <a:t>Siempre</a:t>
            </a:r>
            <a:r>
              <a:rPr lang="en-US" sz="2200" spc="800" dirty="0">
                <a:latin typeface="TT Chocolates"/>
              </a:rPr>
              <a:t> </a:t>
            </a:r>
            <a:r>
              <a:rPr lang="en-US" sz="2200" spc="800" dirty="0" err="1">
                <a:latin typeface="TT Chocolates"/>
              </a:rPr>
              <a:t>fracaso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Nunca me sale nada bien</a:t>
            </a:r>
            <a:r>
              <a:rPr lang="en-US" sz="2200" spc="800" dirty="0">
                <a:latin typeface="TT Chocolates"/>
              </a:rPr>
              <a:t>.”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E39B8-B371-1280-3F13-8677C304088B}"/>
              </a:ext>
            </a:extLst>
          </p:cNvPr>
          <p:cNvSpPr txBox="1"/>
          <p:nvPr/>
        </p:nvSpPr>
        <p:spPr>
          <a:xfrm>
            <a:off x="8362943" y="6858000"/>
            <a:ext cx="3829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Esta foto de Autor Desconocido está bajo licencia</a:t>
            </a:r>
            <a:r>
              <a:rPr lang="en-US" sz="900" dirty="0"/>
              <a:t> </a:t>
            </a:r>
            <a:r>
              <a:rPr lang="en-US" sz="900" dirty="0">
                <a:hlinkClick r:id="rId5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414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neon sign with a bird in the middle&#10;&#10;Description automatically generated">
            <a:extLst>
              <a:ext uri="{FF2B5EF4-FFF2-40B4-BE49-F238E27FC236}">
                <a16:creationId xmlns:a16="http://schemas.microsoft.com/office/drawing/2014/main" id="{9A26773B-C4EC-9C0C-E550-437D0FEE9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59" r="20170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145085-A455-510C-8139-13F48A6DF110}"/>
              </a:ext>
            </a:extLst>
          </p:cNvPr>
          <p:cNvSpPr txBox="1"/>
          <p:nvPr/>
        </p:nvSpPr>
        <p:spPr>
          <a:xfrm rot="21017189">
            <a:off x="8592019" y="3921169"/>
            <a:ext cx="2566728" cy="19389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ight Sunshine Demo" pitchFamily="2" charset="0"/>
              </a:rPr>
              <a:t>Bad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01DE0EC-9E3E-456C-AC43-272DC208E2B7}"/>
                  </a:ext>
                </a:extLst>
              </p14:cNvPr>
              <p14:cNvContentPartPr/>
              <p14:nvPr/>
            </p14:nvContentPartPr>
            <p14:xfrm>
              <a:off x="7248345" y="4887015"/>
              <a:ext cx="4768560" cy="75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01DE0EC-9E3E-456C-AC43-272DC208E2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0345" y="4868929"/>
                <a:ext cx="4804200" cy="11177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ircle: Hollow 3">
            <a:hlinkClick r:id="rId7" action="ppaction://hlinksldjump"/>
            <a:extLst>
              <a:ext uri="{FF2B5EF4-FFF2-40B4-BE49-F238E27FC236}">
                <a16:creationId xmlns:a16="http://schemas.microsoft.com/office/drawing/2014/main" id="{A2B1714C-C6BB-AA73-F4CD-5F387358F31D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433" y="954923"/>
            <a:ext cx="6845123" cy="53792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spc="800" dirty="0" err="1">
                <a:latin typeface="TT Chocolates"/>
                <a:ea typeface="STXingkai"/>
              </a:rPr>
              <a:t>nombramiento</a:t>
            </a:r>
            <a:r>
              <a:rPr lang="en-US" sz="5400" b="1" spc="800" dirty="0">
                <a:latin typeface="TT Chocolates"/>
                <a:ea typeface="STXingkai"/>
              </a:rPr>
              <a:t>:</a:t>
            </a:r>
            <a:br>
              <a:rPr lang="en-US" sz="3100" spc="800" dirty="0"/>
            </a:br>
            <a:br>
              <a:rPr lang="en-US" sz="3100" spc="800" dirty="0"/>
            </a:br>
            <a:r>
              <a:rPr lang="es-ES" sz="3100" spc="800" dirty="0"/>
              <a:t>asignar rasgos negativos generales a uno mismo y a los demás</a:t>
            </a:r>
            <a:br>
              <a:rPr lang="en-US" sz="3100" spc="800" dirty="0"/>
            </a:br>
            <a:br>
              <a:rPr lang="en-US" sz="3100" spc="800" dirty="0"/>
            </a:br>
            <a:br>
              <a:rPr lang="en-US" sz="2000" spc="800" dirty="0">
                <a:latin typeface="TT Chocolates" panose="02000503030000020002" pitchFamily="50" charset="0"/>
              </a:rPr>
            </a:br>
            <a:r>
              <a:rPr lang="en-US" sz="2000" spc="800" dirty="0">
                <a:latin typeface="TT Chocolates"/>
              </a:rPr>
              <a:t>“Soy </a:t>
            </a:r>
            <a:r>
              <a:rPr lang="en-US" sz="2000" spc="800" dirty="0" err="1">
                <a:latin typeface="TT Chocolates"/>
              </a:rPr>
              <a:t>una</a:t>
            </a:r>
            <a:r>
              <a:rPr lang="en-US" sz="2000" spc="800" dirty="0">
                <a:latin typeface="TT Chocolates"/>
              </a:rPr>
              <a:t> carga.”</a:t>
            </a:r>
            <a:br>
              <a:rPr lang="en-US" sz="2000" spc="800" dirty="0">
                <a:latin typeface="TT Chocolates" panose="02000503030000020002" pitchFamily="50" charset="0"/>
              </a:rPr>
            </a:br>
            <a:br>
              <a:rPr lang="en-US" sz="2000" spc="800" dirty="0">
                <a:latin typeface="TT Chocolates" panose="02000503030000020002" pitchFamily="50" charset="0"/>
              </a:rPr>
            </a:br>
            <a:r>
              <a:rPr lang="en-US" sz="2000" spc="800" dirty="0">
                <a:latin typeface="TT Chocolates"/>
              </a:rPr>
              <a:t>“</a:t>
            </a:r>
            <a:r>
              <a:rPr lang="en-US" sz="2000" spc="800" dirty="0" err="1">
                <a:latin typeface="TT Chocolates"/>
              </a:rPr>
              <a:t>Él</a:t>
            </a:r>
            <a:r>
              <a:rPr lang="en-US" sz="2000" spc="800" dirty="0">
                <a:latin typeface="TT Chocolates"/>
              </a:rPr>
              <a:t> es horrible.”</a:t>
            </a:r>
            <a:br>
              <a:rPr lang="en-US" sz="2000" spc="800" dirty="0">
                <a:latin typeface="TT Chocolates"/>
              </a:rPr>
            </a:br>
            <a:br>
              <a:rPr lang="en-US" sz="2000" spc="800" dirty="0">
                <a:latin typeface="TT Chocolates"/>
              </a:rPr>
            </a:br>
            <a:r>
              <a:rPr lang="en-US" sz="2000" spc="800" dirty="0">
                <a:latin typeface="TT Chocolates"/>
              </a:rPr>
              <a:t>"</a:t>
            </a:r>
            <a:r>
              <a:rPr lang="en-US" sz="2000" spc="800" dirty="0" err="1">
                <a:latin typeface="TT Chocolates"/>
              </a:rPr>
              <a:t>ella</a:t>
            </a:r>
            <a:r>
              <a:rPr lang="en-US" sz="2000" spc="800" dirty="0">
                <a:latin typeface="TT Chocolates"/>
              </a:rPr>
              <a:t> es </a:t>
            </a:r>
            <a:r>
              <a:rPr lang="en-US" sz="2000" spc="800" dirty="0" err="1">
                <a:latin typeface="TT Chocolates"/>
              </a:rPr>
              <a:t>una</a:t>
            </a:r>
            <a:r>
              <a:rPr lang="en-US" sz="2000" spc="800" dirty="0">
                <a:latin typeface="TT Chocolates"/>
              </a:rPr>
              <a:t> </a:t>
            </a:r>
            <a:r>
              <a:rPr lang="en-US" sz="2000" spc="800" dirty="0" err="1">
                <a:latin typeface="TT Chocolates"/>
              </a:rPr>
              <a:t>perdedora</a:t>
            </a:r>
            <a:r>
              <a:rPr lang="en-US" sz="2000" spc="800" dirty="0">
                <a:latin typeface="TT Chocolates"/>
              </a:rPr>
              <a:t>."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yellow tag with a string&#10;&#10;Description automatically generated">
            <a:extLst>
              <a:ext uri="{FF2B5EF4-FFF2-40B4-BE49-F238E27FC236}">
                <a16:creationId xmlns:a16="http://schemas.microsoft.com/office/drawing/2014/main" id="{AB7B3D54-6F70-AD47-6045-A9B0AB4FD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555" r="17357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1D7F5-57BF-07FD-B9BA-7F7121D96436}"/>
              </a:ext>
            </a:extLst>
          </p:cNvPr>
          <p:cNvSpPr txBox="1"/>
          <p:nvPr/>
        </p:nvSpPr>
        <p:spPr>
          <a:xfrm rot="19477588">
            <a:off x="6972980" y="1589570"/>
            <a:ext cx="4653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800" dirty="0">
                <a:latin typeface="Rastanty Cortez" panose="02000506000000020003" pitchFamily="2" charset="0"/>
              </a:rPr>
              <a:t>I’m disgusting.</a:t>
            </a:r>
            <a:endParaRPr lang="en-US" sz="9600" b="1" dirty="0">
              <a:latin typeface="Rastanty Cortez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27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87E0E-4C40-55F3-D212-2299343A0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62"/>
          <a:stretch/>
        </p:blipFill>
        <p:spPr>
          <a:xfrm>
            <a:off x="613815" y="2237276"/>
            <a:ext cx="3995589" cy="2147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FFA2BA-3DEE-611A-755C-2CF80633F02A}"/>
              </a:ext>
            </a:extLst>
          </p:cNvPr>
          <p:cNvSpPr txBox="1"/>
          <p:nvPr/>
        </p:nvSpPr>
        <p:spPr>
          <a:xfrm>
            <a:off x="1108821" y="2762785"/>
            <a:ext cx="3005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Rastanty Cortez" panose="02000506000000020003" pitchFamily="2" charset="0"/>
              </a:rPr>
              <a:t>Stupid</a:t>
            </a:r>
          </a:p>
        </p:txBody>
      </p:sp>
      <p:sp>
        <p:nvSpPr>
          <p:cNvPr id="3" name="Circle: Hollow 2">
            <a:hlinkClick r:id="rId3" action="ppaction://hlinksldjump"/>
            <a:extLst>
              <a:ext uri="{FF2B5EF4-FFF2-40B4-BE49-F238E27FC236}">
                <a16:creationId xmlns:a16="http://schemas.microsoft.com/office/drawing/2014/main" id="{B4B08854-1ED8-FA99-72C1-0E17C8F66FE7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d x sign with white border&#10;&#10;Description automatically generated">
            <a:extLst>
              <a:ext uri="{FF2B5EF4-FFF2-40B4-BE49-F238E27FC236}">
                <a16:creationId xmlns:a16="http://schemas.microsoft.com/office/drawing/2014/main" id="{766D1D27-7898-F447-F93F-BF4297EF2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16" r="22151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17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7278" y="925431"/>
            <a:ext cx="7818540" cy="5007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900" b="1" spc="800" dirty="0" err="1">
                <a:latin typeface="TT Chocolates"/>
                <a:ea typeface="STXingkai"/>
              </a:rPr>
              <a:t>Descartando</a:t>
            </a:r>
            <a:r>
              <a:rPr lang="en-US" sz="4900" b="1" spc="800" dirty="0">
                <a:latin typeface="TT Chocolates"/>
                <a:ea typeface="STXingkai"/>
              </a:rPr>
              <a:t> lo </a:t>
            </a:r>
            <a:r>
              <a:rPr lang="en-US" sz="4900" b="1" spc="800" dirty="0" err="1">
                <a:latin typeface="TT Chocolates"/>
                <a:ea typeface="STXingkai"/>
              </a:rPr>
              <a:t>positivo</a:t>
            </a:r>
            <a:r>
              <a:rPr lang="en-US" sz="4900" b="1" spc="800" dirty="0">
                <a:latin typeface="TT Chocolates"/>
                <a:ea typeface="STXingkai"/>
              </a:rPr>
              <a:t>:</a:t>
            </a:r>
            <a:br>
              <a:rPr lang="en-US" sz="4900" b="1" spc="800" dirty="0">
                <a:latin typeface="TT Chocolates" panose="02000503030000020002" pitchFamily="50" charset="0"/>
                <a:ea typeface="STXingkai" panose="020B0503020204020204" pitchFamily="2" charset="-122"/>
              </a:rPr>
            </a:br>
            <a:br>
              <a:rPr lang="en-US" sz="2500" spc="800" dirty="0"/>
            </a:br>
            <a:r>
              <a:rPr lang="es-ES" sz="2500" spc="800" dirty="0"/>
              <a:t>Afirmar que los aspectos positivos que tú u otros tienen no importan</a:t>
            </a:r>
            <a:br>
              <a:rPr lang="en-US" sz="2500" spc="800" dirty="0"/>
            </a:br>
            <a:br>
              <a:rPr lang="en-US" sz="2500" spc="800" dirty="0"/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Eso es lo que se esperaba que hiciera, así que no cuenta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Esos logros fueron fáciles. ¿A quién le importa</a:t>
            </a:r>
            <a:r>
              <a:rPr lang="en-US" sz="2200" spc="800" dirty="0">
                <a:latin typeface="TT Chocolates"/>
              </a:rPr>
              <a:t>?”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40549-4298-1109-3316-7C72001F4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780" r="1" b="9564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3F02D5-6100-51FF-6E3C-BCB3B39B193C}"/>
                  </a:ext>
                </a:extLst>
              </p14:cNvPr>
              <p14:cNvContentPartPr/>
              <p14:nvPr/>
            </p14:nvContentPartPr>
            <p14:xfrm rot="1367000">
              <a:off x="7745218" y="4301662"/>
              <a:ext cx="3611043" cy="5752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3F02D5-6100-51FF-6E3C-BCB3B39B19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367000">
                <a:off x="7727219" y="4283573"/>
                <a:ext cx="3646682" cy="93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E67B200-B069-A729-6CCC-A6E0CAAD535E}"/>
                  </a:ext>
                </a:extLst>
              </p14:cNvPr>
              <p14:cNvContentPartPr/>
              <p14:nvPr/>
            </p14:nvContentPartPr>
            <p14:xfrm rot="9574542">
              <a:off x="7897618" y="4454062"/>
              <a:ext cx="3611043" cy="57522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E67B200-B069-A729-6CCC-A6E0CAAD53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9574542">
                <a:off x="7879619" y="4435973"/>
                <a:ext cx="3646682" cy="9333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B8AD8C7-AD58-3EB1-D017-6DC93F4A8061}"/>
              </a:ext>
            </a:extLst>
          </p:cNvPr>
          <p:cNvSpPr txBox="1"/>
          <p:nvPr/>
        </p:nvSpPr>
        <p:spPr>
          <a:xfrm>
            <a:off x="7150869" y="4938740"/>
            <a:ext cx="48508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NEGATIVE</a:t>
            </a:r>
          </a:p>
        </p:txBody>
      </p:sp>
      <p:sp>
        <p:nvSpPr>
          <p:cNvPr id="3" name="Circle: Hollow 2">
            <a:hlinkClick r:id="rId8" action="ppaction://hlinksldjump"/>
            <a:extLst>
              <a:ext uri="{FF2B5EF4-FFF2-40B4-BE49-F238E27FC236}">
                <a16:creationId xmlns:a16="http://schemas.microsoft.com/office/drawing/2014/main" id="{5EC1FEBD-22CA-5A2B-3C52-23CDB9E5190C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050" y="951400"/>
            <a:ext cx="6713093" cy="46542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spc="800" dirty="0" err="1">
                <a:latin typeface="TT Chocolates"/>
                <a:ea typeface="STXingkai"/>
              </a:rPr>
              <a:t>Pensamiento</a:t>
            </a:r>
            <a:r>
              <a:rPr lang="en-US" sz="5400" b="1" spc="800" dirty="0">
                <a:latin typeface="TT Chocolates"/>
                <a:ea typeface="STXingkai"/>
              </a:rPr>
              <a:t> "</a:t>
            </a:r>
            <a:r>
              <a:rPr lang="en-US" sz="5400" b="1" spc="800" dirty="0" err="1">
                <a:latin typeface="TT Chocolates"/>
                <a:ea typeface="STXingkai"/>
              </a:rPr>
              <a:t>todo</a:t>
            </a:r>
            <a:r>
              <a:rPr lang="en-US" sz="5400" b="1" spc="800" dirty="0">
                <a:latin typeface="TT Chocolates"/>
                <a:ea typeface="STXingkai"/>
              </a:rPr>
              <a:t> o nada”:</a:t>
            </a:r>
            <a:br>
              <a:rPr lang="en-US" sz="2200" b="1" spc="800" dirty="0">
                <a:solidFill>
                  <a:srgbClr val="2A1A00"/>
                </a:solidFill>
              </a:rPr>
            </a:br>
            <a:br>
              <a:rPr lang="en-US" sz="2200" b="1" spc="800" dirty="0">
                <a:solidFill>
                  <a:srgbClr val="2A1A00"/>
                </a:solidFill>
              </a:rPr>
            </a:br>
            <a:r>
              <a:rPr lang="es-ES" sz="2800" spc="800" dirty="0"/>
              <a:t>ver los acontecimientos o las personas en términos de todo o nada/negro o blanco</a:t>
            </a:r>
            <a:br>
              <a:rPr lang="en-US" sz="2800" spc="800" dirty="0"/>
            </a:br>
            <a:br>
              <a:rPr lang="en-US" sz="2200" spc="800" dirty="0"/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Fue una completa pérdida de tiempo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Todo el mundo me rechaza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Nada sale como yo quiero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/>
              </a:rPr>
            </a:br>
            <a:br>
              <a:rPr lang="en-US" sz="2200" spc="800" dirty="0">
                <a:latin typeface="TT Chocolates"/>
              </a:rPr>
            </a:br>
            <a:r>
              <a:rPr lang="en-US" sz="2200" spc="800" dirty="0">
                <a:latin typeface="TT Chocolates"/>
              </a:rPr>
              <a:t>"</a:t>
            </a:r>
            <a:r>
              <a:rPr lang="es-ES" sz="2200" spc="800" dirty="0">
                <a:latin typeface="TT Chocolates"/>
              </a:rPr>
              <a:t>Si no soy perfecto/a, he fracasado</a:t>
            </a:r>
            <a:r>
              <a:rPr lang="en-US" sz="2200" spc="800" dirty="0">
                <a:latin typeface="TT Chocolates"/>
              </a:rPr>
              <a:t>."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794EC5-9D4B-241F-8B89-1AE9D5EFB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082" y="643464"/>
            <a:ext cx="3777055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47E91-7C38-FAFC-4BF8-F3ADA0F16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572" r="26390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3" name="Circle: Hollow 2">
            <a:hlinkClick r:id="rId4" action="ppaction://hlinksldjump"/>
            <a:extLst>
              <a:ext uri="{FF2B5EF4-FFF2-40B4-BE49-F238E27FC236}">
                <a16:creationId xmlns:a16="http://schemas.microsoft.com/office/drawing/2014/main" id="{0280D64C-0103-0B6C-955A-8B40CF724697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77F4A-54E3-3389-7E2E-E4FEA8C5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99" y="1423236"/>
            <a:ext cx="5875694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ES" sz="1800" cap="none" dirty="0">
                <a:solidFill>
                  <a:schemeClr val="bg1"/>
                </a:solidFill>
                <a:latin typeface="Abadi"/>
              </a:rPr>
              <a:t>Esto es un juego estilo “</a:t>
            </a:r>
            <a:r>
              <a:rPr lang="es-ES" sz="1800" cap="none" dirty="0" err="1">
                <a:solidFill>
                  <a:schemeClr val="bg1"/>
                </a:solidFill>
                <a:latin typeface="Abadi"/>
              </a:rPr>
              <a:t>Jeopardy</a:t>
            </a:r>
            <a:r>
              <a:rPr lang="es-ES" sz="1800" cap="none" dirty="0">
                <a:solidFill>
                  <a:schemeClr val="bg1"/>
                </a:solidFill>
                <a:latin typeface="Abadi"/>
              </a:rPr>
              <a:t>”. Si se utiliza en sesiones individuales, el cliente y el terapeuta se turnarán para (a) elegir una categoría y (b) dar un ejemplo personal. </a:t>
            </a:r>
            <a:br>
              <a:rPr lang="es-ES" sz="1800" cap="none" dirty="0">
                <a:solidFill>
                  <a:schemeClr val="bg1"/>
                </a:solidFill>
                <a:latin typeface="Abadi"/>
              </a:rPr>
            </a:br>
            <a:br>
              <a:rPr lang="es-ES" sz="1800" cap="none" dirty="0">
                <a:solidFill>
                  <a:schemeClr val="bg1"/>
                </a:solidFill>
                <a:latin typeface="Abadi"/>
              </a:rPr>
            </a:br>
            <a:r>
              <a:rPr lang="es-ES" sz="1800" cap="none" dirty="0">
                <a:solidFill>
                  <a:schemeClr val="bg1"/>
                </a:solidFill>
                <a:latin typeface="Abadi"/>
              </a:rPr>
              <a:t>Si se utiliza en sesiones de grupo, los miembros del grupo elegirán por turnos las categorías y darán ejemplos</a:t>
            </a:r>
            <a:r>
              <a:rPr lang="en-US" sz="1800" cap="none" dirty="0">
                <a:solidFill>
                  <a:schemeClr val="bg1"/>
                </a:solidFill>
                <a:latin typeface="Abadi"/>
              </a:rPr>
              <a:t>.</a:t>
            </a:r>
            <a:br>
              <a:rPr lang="en-US" sz="1800" cap="none" dirty="0">
                <a:latin typeface="Abadi" panose="020B0604020104020204" pitchFamily="34" charset="0"/>
              </a:rPr>
            </a:br>
            <a:br>
              <a:rPr lang="en-US" sz="1800" cap="none" dirty="0">
                <a:latin typeface="Abadi" panose="020B0604020104020204" pitchFamily="34" charset="0"/>
              </a:rPr>
            </a:br>
            <a:br>
              <a:rPr lang="en-US" sz="1800" cap="none" dirty="0">
                <a:latin typeface="Abadi" panose="020B0604020104020204" pitchFamily="34" charset="0"/>
              </a:rPr>
            </a:br>
            <a:r>
              <a:rPr lang="es-ES" sz="1800" cap="none" dirty="0">
                <a:solidFill>
                  <a:schemeClr val="bg1"/>
                </a:solidFill>
                <a:latin typeface="Abadi"/>
              </a:rPr>
              <a:t>Una vez que se hayan compartido los ejemplos, haga clic en el para regresar a la pantalla de inicio y elegir otra categoría</a:t>
            </a:r>
            <a:r>
              <a:rPr lang="en-US" sz="1800" cap="none" dirty="0">
                <a:solidFill>
                  <a:schemeClr val="bg1"/>
                </a:solidFill>
                <a:latin typeface="Abadi"/>
              </a:rPr>
              <a:t>. </a:t>
            </a:r>
            <a:endParaRPr lang="en-US" sz="1800" cap="none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9D50A0-14F2-FD7E-381F-E1C46E099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218" y="245213"/>
            <a:ext cx="5877385" cy="84180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/>
            <a:r>
              <a:rPr lang="en-US" sz="4800" dirty="0" err="1">
                <a:solidFill>
                  <a:schemeClr val="bg2"/>
                </a:solidFill>
              </a:rPr>
              <a:t>INSTRUCcIONeS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Complex maths formulae on a blackboard">
            <a:extLst>
              <a:ext uri="{FF2B5EF4-FFF2-40B4-BE49-F238E27FC236}">
                <a16:creationId xmlns:a16="http://schemas.microsoft.com/office/drawing/2014/main" id="{0E65C5DC-FD09-8CEC-6626-430C8BC1C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7" r="14923"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7" name="Circle: Hollow 6">
            <a:hlinkClick r:id="rId3" action="ppaction://hlinksldjump"/>
            <a:extLst>
              <a:ext uri="{FF2B5EF4-FFF2-40B4-BE49-F238E27FC236}">
                <a16:creationId xmlns:a16="http://schemas.microsoft.com/office/drawing/2014/main" id="{2251215C-CB61-7B8A-EBC8-5AB090A10D82}"/>
              </a:ext>
            </a:extLst>
          </p:cNvPr>
          <p:cNvSpPr/>
          <p:nvPr/>
        </p:nvSpPr>
        <p:spPr>
          <a:xfrm>
            <a:off x="2337435" y="5039360"/>
            <a:ext cx="182930" cy="191593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5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660" y="1231894"/>
            <a:ext cx="5490143" cy="433917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b="1" spc="800" dirty="0" err="1">
                <a:latin typeface="TT Chocolates"/>
                <a:ea typeface="STXingkai"/>
              </a:rPr>
              <a:t>Deberes</a:t>
            </a:r>
            <a:r>
              <a:rPr lang="en-US" sz="4900" b="1" spc="800" dirty="0">
                <a:latin typeface="TT Chocolates"/>
                <a:ea typeface="STXingkai"/>
              </a:rPr>
              <a:t>:</a:t>
            </a:r>
            <a:br>
              <a:rPr lang="en-US" sz="2200" b="1" spc="800" dirty="0">
                <a:solidFill>
                  <a:srgbClr val="2A1A00"/>
                </a:solidFill>
              </a:rPr>
            </a:br>
            <a:br>
              <a:rPr lang="en-US" sz="2200" b="1" spc="800" dirty="0">
                <a:solidFill>
                  <a:srgbClr val="2A1A00"/>
                </a:solidFill>
              </a:rPr>
            </a:br>
            <a:r>
              <a:rPr lang="es-ES" sz="2500" spc="800" dirty="0"/>
              <a:t>Decirse a uno mismo que las cosas </a:t>
            </a:r>
            <a:r>
              <a:rPr lang="es-ES" sz="2500" i="1" spc="800" dirty="0"/>
              <a:t>deberían</a:t>
            </a:r>
            <a:r>
              <a:rPr lang="es-ES" sz="2500" spc="800" dirty="0"/>
              <a:t> ser de una forma determinada... y si no lo son, sentirse triste, culpable, molesto/a o enfadado/a</a:t>
            </a:r>
            <a:br>
              <a:rPr lang="en-US" sz="2200" spc="800" dirty="0">
                <a:latin typeface="TT Chocolates"/>
              </a:rPr>
            </a:br>
            <a:br>
              <a:rPr lang="en-US" sz="2200" spc="800" dirty="0">
                <a:latin typeface="TT Chocolates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mi vida no debería ser así</a:t>
            </a:r>
            <a:r>
              <a:rPr lang="en-US" sz="2200" spc="800" dirty="0">
                <a:latin typeface="TT Chocolates"/>
              </a:rPr>
              <a:t>."</a:t>
            </a:r>
            <a:br>
              <a:rPr lang="en-US" sz="2200" spc="800" dirty="0">
                <a:latin typeface="TT Chocolates"/>
              </a:rPr>
            </a:br>
            <a:br>
              <a:rPr lang="en-US" sz="2200" spc="800" dirty="0">
                <a:latin typeface="TT Chocolates"/>
              </a:rPr>
            </a:br>
            <a:r>
              <a:rPr lang="en-US" sz="2200" spc="800" dirty="0">
                <a:latin typeface="TT Chocolates"/>
              </a:rPr>
              <a:t>"</a:t>
            </a:r>
            <a:r>
              <a:rPr lang="es-ES" sz="2200" spc="800" dirty="0">
                <a:latin typeface="TT Chocolates"/>
              </a:rPr>
              <a:t>Deberían haber sabido cómo me sentiría</a:t>
            </a:r>
            <a:r>
              <a:rPr lang="en-US" sz="2200" spc="800" dirty="0">
                <a:latin typeface="TT Chocolates"/>
              </a:rPr>
              <a:t>."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4B460-AB60-4F33-D581-3D4A9F749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22989" y="649042"/>
            <a:ext cx="4743154" cy="59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A12BA-38F2-39F2-A4C3-0A2457D1E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3815" y="941495"/>
            <a:ext cx="3995589" cy="4978926"/>
          </a:xfrm>
          <a:prstGeom prst="rect">
            <a:avLst/>
          </a:prstGeom>
        </p:spPr>
      </p:pic>
      <p:sp>
        <p:nvSpPr>
          <p:cNvPr id="3" name="Circle: Hollow 2">
            <a:hlinkClick r:id="rId5" action="ppaction://hlinksldjump"/>
            <a:extLst>
              <a:ext uri="{FF2B5EF4-FFF2-40B4-BE49-F238E27FC236}">
                <a16:creationId xmlns:a16="http://schemas.microsoft.com/office/drawing/2014/main" id="{C95624AD-820C-34D3-B082-3C214E36F8AC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51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child holding a cat&#10;&#10;Description automatically generated">
            <a:extLst>
              <a:ext uri="{FF2B5EF4-FFF2-40B4-BE49-F238E27FC236}">
                <a16:creationId xmlns:a16="http://schemas.microsoft.com/office/drawing/2014/main" id="{386BC58C-C4FA-576C-7275-CDC8F151E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751" r="10916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521" y="1332850"/>
            <a:ext cx="7818540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spc="800" dirty="0" err="1">
                <a:latin typeface="TT Chocolates"/>
                <a:ea typeface="STXingkai"/>
              </a:rPr>
              <a:t>PersonalizaciÓn</a:t>
            </a:r>
            <a:r>
              <a:rPr lang="en-US" sz="4400" b="1" spc="800" dirty="0">
                <a:latin typeface="TT Chocolates"/>
                <a:ea typeface="STXingkai"/>
              </a:rPr>
              <a:t>:</a:t>
            </a:r>
            <a:br>
              <a:rPr lang="en-US" sz="2500" b="1" spc="800" dirty="0"/>
            </a:br>
            <a:br>
              <a:rPr lang="en-US" sz="2500" b="1" spc="800" dirty="0"/>
            </a:br>
            <a:r>
              <a:rPr lang="es-ES" sz="2500" spc="800" dirty="0"/>
              <a:t>Creer que las cosas son culpa tuya, aunque no tengan nada que ver contigo</a:t>
            </a:r>
            <a:br>
              <a:rPr lang="en-US" sz="2500" spc="800" dirty="0"/>
            </a:br>
            <a:br>
              <a:rPr lang="en-US" sz="2500" spc="800" dirty="0"/>
            </a:br>
            <a:r>
              <a:rPr lang="en-US" sz="2000" spc="800" dirty="0">
                <a:latin typeface="TT Chocolates"/>
              </a:rPr>
              <a:t>“</a:t>
            </a:r>
            <a:r>
              <a:rPr lang="es-ES" sz="2000" spc="800" dirty="0">
                <a:latin typeface="TT Chocolates"/>
              </a:rPr>
              <a:t>Mi relación terminó porque no era lo suficientemente divertido/a</a:t>
            </a:r>
            <a:r>
              <a:rPr lang="en-US" sz="2000" spc="800" dirty="0">
                <a:latin typeface="TT Chocolates"/>
              </a:rPr>
              <a:t>.”</a:t>
            </a:r>
            <a:br>
              <a:rPr lang="en-US" sz="2000" spc="800" dirty="0">
                <a:latin typeface="TT Chocolates" panose="02000503030000020002" pitchFamily="50" charset="0"/>
              </a:rPr>
            </a:br>
            <a:br>
              <a:rPr lang="en-US" sz="2000" spc="800" dirty="0">
                <a:latin typeface="TT Chocolates" panose="02000503030000020002" pitchFamily="50" charset="0"/>
              </a:rPr>
            </a:br>
            <a:r>
              <a:rPr lang="en-US" sz="2000" spc="800" dirty="0">
                <a:latin typeface="TT Chocolates"/>
              </a:rPr>
              <a:t>“</a:t>
            </a:r>
            <a:r>
              <a:rPr lang="es-ES" sz="2000" spc="800" dirty="0">
                <a:latin typeface="TT Chocolates"/>
              </a:rPr>
              <a:t>Fue culpa mía que mi grupo sacara mala nota</a:t>
            </a:r>
            <a:r>
              <a:rPr lang="en-US" sz="2000" spc="800" dirty="0">
                <a:latin typeface="TT Chocolates"/>
              </a:rPr>
              <a:t>.”</a:t>
            </a:r>
            <a:br>
              <a:rPr lang="en-US" sz="2000" spc="800" dirty="0">
                <a:latin typeface="TT Chocolates"/>
              </a:rPr>
            </a:br>
            <a:br>
              <a:rPr lang="en-US" sz="2000" spc="800" dirty="0">
                <a:latin typeface="TT Chocolates"/>
              </a:rPr>
            </a:br>
            <a:r>
              <a:rPr lang="en-US" sz="2000" spc="800" dirty="0">
                <a:latin typeface="TT Chocolates"/>
              </a:rPr>
              <a:t>"</a:t>
            </a:r>
            <a:r>
              <a:rPr lang="es-ES" sz="2000" spc="800" dirty="0">
                <a:latin typeface="TT Chocolates"/>
              </a:rPr>
              <a:t>Mi amigo/a parece estar molesto/a. Algo habré hecho. Tengo que hacer que se sienta mejor</a:t>
            </a:r>
            <a:r>
              <a:rPr lang="en-US" sz="2000" spc="800" dirty="0">
                <a:latin typeface="TT Chocolates"/>
              </a:rPr>
              <a:t>."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54AA6-CC64-2DC4-3D11-029F591FE25A}"/>
              </a:ext>
            </a:extLst>
          </p:cNvPr>
          <p:cNvSpPr txBox="1"/>
          <p:nvPr/>
        </p:nvSpPr>
        <p:spPr>
          <a:xfrm>
            <a:off x="9607638" y="6657945"/>
            <a:ext cx="258436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 dirty="0">
                <a:solidFill>
                  <a:srgbClr val="FFFFFF"/>
                </a:solidFill>
              </a:rPr>
              <a:t>Esta foto de Autor Desconocido está bajo licencia</a:t>
            </a:r>
            <a:r>
              <a:rPr lang="en-US" sz="700" dirty="0">
                <a:solidFill>
                  <a:srgbClr val="FFFFFF"/>
                </a:solidFill>
              </a:rPr>
              <a:t>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453AC2-8882-459A-8985-3E24DD42A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person with hands pointing at her head&#10;&#10;Description automatically generated">
            <a:extLst>
              <a:ext uri="{FF2B5EF4-FFF2-40B4-BE49-F238E27FC236}">
                <a16:creationId xmlns:a16="http://schemas.microsoft.com/office/drawing/2014/main" id="{DC81AD79-92D6-C5B7-EBFB-820C91986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3081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10000" spc="800" dirty="0">
                <a:solidFill>
                  <a:srgbClr val="FFFFFF"/>
                </a:solidFill>
              </a:rPr>
              <a:t>Un ejemplo de tu vida</a:t>
            </a:r>
            <a:r>
              <a:rPr lang="en-US" sz="10000" spc="8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A11FEA-6E98-401C-B708-DA2C9508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hlinkClick r:id="rId4" action="ppaction://hlinksldjump"/>
            <a:extLst>
              <a:ext uri="{FF2B5EF4-FFF2-40B4-BE49-F238E27FC236}">
                <a16:creationId xmlns:a16="http://schemas.microsoft.com/office/drawing/2014/main" id="{DDC24368-2D86-6170-9FCB-768F3E8BC38F}"/>
              </a:ext>
            </a:extLst>
          </p:cNvPr>
          <p:cNvSpPr/>
          <p:nvPr/>
        </p:nvSpPr>
        <p:spPr>
          <a:xfrm>
            <a:off x="380734" y="5720047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b="1" spc="800" dirty="0">
                <a:latin typeface="TT Chocolates"/>
                <a:ea typeface="STXingkai"/>
              </a:rPr>
              <a:t>Las </a:t>
            </a:r>
            <a:r>
              <a:rPr lang="en-US" sz="4900" b="1" spc="800" dirty="0" err="1">
                <a:latin typeface="TT Chocolates"/>
                <a:ea typeface="STXingkai"/>
              </a:rPr>
              <a:t>emociones</a:t>
            </a:r>
            <a:r>
              <a:rPr lang="en-US" sz="4900" b="1" spc="800" dirty="0">
                <a:latin typeface="TT Chocolates"/>
                <a:ea typeface="STXingkai"/>
              </a:rPr>
              <a:t> son </a:t>
            </a:r>
            <a:r>
              <a:rPr lang="en-US" sz="4900" b="1" spc="800" dirty="0" err="1">
                <a:latin typeface="TT Chocolates"/>
                <a:ea typeface="STXingkai"/>
              </a:rPr>
              <a:t>hechos</a:t>
            </a:r>
            <a:r>
              <a:rPr lang="en-US" sz="4900" b="1" spc="800" dirty="0">
                <a:latin typeface="TT Chocolates"/>
                <a:ea typeface="STXingkai"/>
              </a:rPr>
              <a:t> :</a:t>
            </a:r>
            <a:br>
              <a:rPr lang="en-US" sz="4900" b="1" spc="800" dirty="0">
                <a:latin typeface="TT Chocolates" panose="02000503030000020002" pitchFamily="50" charset="0"/>
                <a:ea typeface="STXingkai" panose="020B0503020204020204" pitchFamily="2" charset="-122"/>
              </a:rPr>
            </a:br>
            <a:br>
              <a:rPr lang="en-US" sz="2400" b="1" spc="800" dirty="0"/>
            </a:br>
            <a:r>
              <a:rPr lang="es-ES" sz="2400" spc="800" dirty="0"/>
              <a:t>Pensar que lo que sientes significa que lo que piensas tiene que ser cierto</a:t>
            </a:r>
            <a:br>
              <a:rPr lang="en-US" sz="2400" spc="800" dirty="0"/>
            </a:br>
            <a:br>
              <a:rPr lang="en-US" sz="2400" spc="800" dirty="0"/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Me siento avergonzado/a. En la escuela todos están hablando de mí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Esto me da ansiedad. Estoy en peligro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/>
              </a:rPr>
            </a:br>
            <a:br>
              <a:rPr lang="en-US" sz="2200" spc="800" dirty="0">
                <a:latin typeface="TT Chocolates"/>
              </a:rPr>
            </a:br>
            <a:r>
              <a:rPr lang="en-US" sz="2200" spc="800" dirty="0">
                <a:latin typeface="TT Chocolates"/>
              </a:rPr>
              <a:t>"</a:t>
            </a:r>
            <a:r>
              <a:rPr lang="es-ES" sz="2200" spc="800" dirty="0">
                <a:latin typeface="TT Chocolates"/>
              </a:rPr>
              <a:t> Me siento enojado/a. Todos me trataron injustamente</a:t>
            </a:r>
            <a:r>
              <a:rPr lang="en-US" sz="2200" spc="800" dirty="0">
                <a:latin typeface="TT Chocolates"/>
              </a:rPr>
              <a:t>."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erson running away from a monster&#10;&#10;Description automatically generated">
            <a:extLst>
              <a:ext uri="{FF2B5EF4-FFF2-40B4-BE49-F238E27FC236}">
                <a16:creationId xmlns:a16="http://schemas.microsoft.com/office/drawing/2014/main" id="{27DD2B07-EE0D-B780-D40C-4DF94A014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221" r="3971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26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800" spc="800" dirty="0"/>
              <a:t>Un ejemplo de tu vida</a:t>
            </a:r>
            <a:r>
              <a:rPr lang="en-US" sz="7800" spc="800" dirty="0"/>
              <a:t>:</a:t>
            </a:r>
          </a:p>
        </p:txBody>
      </p:sp>
      <p:pic>
        <p:nvPicPr>
          <p:cNvPr id="5" name="Picture 4" descr="A person running away from a monster&#10;&#10;Description automatically generated">
            <a:extLst>
              <a:ext uri="{FF2B5EF4-FFF2-40B4-BE49-F238E27FC236}">
                <a16:creationId xmlns:a16="http://schemas.microsoft.com/office/drawing/2014/main" id="{EB6F9C9C-98B5-1D7A-EA68-13F0FF607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12" r="31701" b="-1"/>
          <a:stretch/>
        </p:blipFill>
        <p:spPr>
          <a:xfrm flipH="1"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6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ircle: Hollow 2">
            <a:hlinkClick r:id="rId4" action="ppaction://hlinksldjump"/>
            <a:extLst>
              <a:ext uri="{FF2B5EF4-FFF2-40B4-BE49-F238E27FC236}">
                <a16:creationId xmlns:a16="http://schemas.microsoft.com/office/drawing/2014/main" id="{1E778FDF-148E-55E5-4CDA-24CC6BE02614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761C4A-84CA-4DFC-AC89-4A90B0C2C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03" y="3079382"/>
            <a:ext cx="10318418" cy="35031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spc="800" dirty="0" err="1">
                <a:latin typeface="TT Chocolates"/>
                <a:ea typeface="STXingkai"/>
              </a:rPr>
              <a:t>Comparaciones</a:t>
            </a:r>
            <a:r>
              <a:rPr lang="en-US" sz="4400" b="1" spc="800" dirty="0">
                <a:latin typeface="TT Chocolates"/>
                <a:ea typeface="STXingkai"/>
              </a:rPr>
              <a:t> </a:t>
            </a:r>
            <a:r>
              <a:rPr lang="en-US" sz="4400" b="1" spc="800" dirty="0" err="1">
                <a:latin typeface="TT Chocolates"/>
                <a:ea typeface="STXingkai"/>
              </a:rPr>
              <a:t>injustas</a:t>
            </a:r>
            <a:r>
              <a:rPr lang="en-US" sz="4400" b="1" spc="800" dirty="0">
                <a:latin typeface="TT Chocolates"/>
                <a:ea typeface="STXingkai"/>
              </a:rPr>
              <a:t>:</a:t>
            </a:r>
            <a:br>
              <a:rPr lang="en-US" sz="4400" b="1" spc="800" dirty="0">
                <a:latin typeface="TT Chocolates" panose="02000503030000020002" pitchFamily="50" charset="0"/>
                <a:ea typeface="STXingkai" panose="020B0503020204020204" pitchFamily="2" charset="-122"/>
              </a:rPr>
            </a:br>
            <a:br>
              <a:rPr lang="en-US" sz="4400" b="1" spc="800" dirty="0">
                <a:latin typeface="TT Chocolates"/>
                <a:ea typeface="STXingkai"/>
              </a:rPr>
            </a:br>
            <a:r>
              <a:rPr lang="es-ES" sz="2200" spc="800" dirty="0"/>
              <a:t>interpretar los acontecimientos en términos de normas que no son realistas</a:t>
            </a:r>
            <a:br>
              <a:rPr lang="en-US" sz="2200" spc="800" dirty="0"/>
            </a:br>
            <a:br>
              <a:rPr lang="en-US" sz="2200" spc="800" dirty="0"/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No me parezco a ellos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Otras personas de mi edad tienen más éxito que yo</a:t>
            </a:r>
            <a:r>
              <a:rPr lang="en-US" sz="2200" spc="800" dirty="0">
                <a:latin typeface="TT Chocolates"/>
              </a:rPr>
              <a:t>.”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B5127C59-FD0E-2585-72AB-85DA76E59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5681" b="29433"/>
          <a:stretch/>
        </p:blipFill>
        <p:spPr>
          <a:xfrm>
            <a:off x="1" y="10"/>
            <a:ext cx="12192000" cy="282848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2D84865-D4AF-4139-8035-151926CE4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83465" y="2828492"/>
            <a:ext cx="11908534" cy="79375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ECADAA64-BE10-4EAD-A7DA-F601862B9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DFEFC0-99B4-4D27-9168-1B2F659A3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2C20081-2005-4B05-BEA4-EB8D4C90A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8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5449151"/>
            <a:ext cx="11696700" cy="115167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6000" spc="800" dirty="0"/>
              <a:t>Un ejemplo de tu vida</a:t>
            </a:r>
            <a:r>
              <a:rPr lang="en-US" sz="6000" spc="800" dirty="0"/>
              <a:t>:</a:t>
            </a:r>
          </a:p>
        </p:txBody>
      </p:sp>
      <p:pic>
        <p:nvPicPr>
          <p:cNvPr id="7" name="Picture 6" descr="A goldfish in a bowl&#10;&#10;Description automatically generated">
            <a:extLst>
              <a:ext uri="{FF2B5EF4-FFF2-40B4-BE49-F238E27FC236}">
                <a16:creationId xmlns:a16="http://schemas.microsoft.com/office/drawing/2014/main" id="{4AB628A6-1D32-F684-07E8-F0118DA7A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69703" y="643467"/>
            <a:ext cx="5452593" cy="3925867"/>
          </a:xfrm>
          <a:prstGeom prst="rect">
            <a:avLst/>
          </a:prstGeom>
        </p:spPr>
      </p:pic>
      <p:sp>
        <p:nvSpPr>
          <p:cNvPr id="3" name="Circle: Hollow 2">
            <a:hlinkClick r:id="rId5" action="ppaction://hlinksldjump"/>
            <a:extLst>
              <a:ext uri="{FF2B5EF4-FFF2-40B4-BE49-F238E27FC236}">
                <a16:creationId xmlns:a16="http://schemas.microsoft.com/office/drawing/2014/main" id="{25140CF9-5F8D-4435-DE02-392BC7637172}"/>
              </a:ext>
            </a:extLst>
          </p:cNvPr>
          <p:cNvSpPr/>
          <p:nvPr/>
        </p:nvSpPr>
        <p:spPr>
          <a:xfrm>
            <a:off x="10994135" y="173736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6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290834"/>
              </p:ext>
            </p:extLst>
          </p:nvPr>
        </p:nvGraphicFramePr>
        <p:xfrm>
          <a:off x="1019176" y="647700"/>
          <a:ext cx="10725150" cy="610870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828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0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2701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2A1A00"/>
                          </a:solidFill>
                        </a:rPr>
                        <a:t>Trivia de </a:t>
                      </a:r>
                      <a:r>
                        <a:rPr lang="en-US" sz="4800" dirty="0" err="1">
                          <a:solidFill>
                            <a:srgbClr val="2A1A00"/>
                          </a:solidFill>
                        </a:rPr>
                        <a:t>Distorsiones</a:t>
                      </a:r>
                      <a:r>
                        <a:rPr lang="en-US" sz="4800" dirty="0">
                          <a:solidFill>
                            <a:srgbClr val="2A1A0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2A1A00"/>
                          </a:solidFill>
                        </a:rPr>
                        <a:t>Cognitivas</a:t>
                      </a:r>
                      <a:endParaRPr lang="en-US" sz="4800" dirty="0">
                        <a:latin typeface="TT Chocolates" panose="02000503030000020002" pitchFamily="50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4433">
                <a:tc>
                  <a:txBody>
                    <a:bodyPr/>
                    <a:lstStyle/>
                    <a:p>
                      <a:pPr algn="ctr"/>
                      <a:r>
                        <a:rPr lang="en-US" sz="3600" u="sng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Leer Mentes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Predecir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futur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Catastrofización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701">
                <a:tc>
                  <a:txBody>
                    <a:bodyPr/>
                    <a:lstStyle/>
                    <a:p>
                      <a:pPr algn="ctr"/>
                      <a:r>
                        <a:rPr lang="en-US" sz="36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Filtr</a:t>
                      </a:r>
                      <a:r>
                        <a:rPr lang="en-US" sz="36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36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Negativo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Sobregeneraliz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Nombramiento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44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Descartando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lo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positiv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o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Pensamiento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“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todo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o nada”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Deberes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4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Personaliz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ación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u="sng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Las </a:t>
                      </a:r>
                      <a:r>
                        <a:rPr lang="en-US" sz="3600" u="sng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Emociones</a:t>
                      </a:r>
                      <a:r>
                        <a:rPr lang="en-US" sz="3600" u="sng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son </a:t>
                      </a:r>
                      <a:r>
                        <a:rPr lang="en-US" sz="3600" u="sng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Hechos</a:t>
                      </a:r>
                      <a:endParaRPr lang="en-US" sz="3600" u="sng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Comparaciones</a:t>
                      </a:r>
                      <a:r>
                        <a:rPr lang="en-US" sz="36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Injustas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on clear background">
            <a:extLst>
              <a:ext uri="{FF2B5EF4-FFF2-40B4-BE49-F238E27FC236}">
                <a16:creationId xmlns:a16="http://schemas.microsoft.com/office/drawing/2014/main" id="{F607457F-D22B-776D-BC88-6E8E2F470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5" r="18225" b="-1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403" y="1098388"/>
            <a:ext cx="8580936" cy="51286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b="1" spc="800" dirty="0">
                <a:latin typeface="TT Chocolates"/>
                <a:ea typeface="STXingkai"/>
              </a:rPr>
              <a:t>Leer Mentes:</a:t>
            </a:r>
            <a:br>
              <a:rPr lang="en-US" sz="3300" spc="800" dirty="0"/>
            </a:br>
            <a:br>
              <a:rPr lang="en-US" sz="3300" spc="800" dirty="0"/>
            </a:br>
            <a:r>
              <a:rPr lang="es-ES" sz="3300" spc="800" dirty="0"/>
              <a:t>Creer que sabes lo que los demás piensan de ti, sin ninguna prueba</a:t>
            </a:r>
            <a:br>
              <a:rPr lang="en-US" sz="3300" spc="800" dirty="0"/>
            </a:br>
            <a:br>
              <a:rPr lang="en-US" sz="3300" spc="800" dirty="0"/>
            </a:br>
            <a:br>
              <a:rPr lang="en-US" sz="3300" spc="800" dirty="0"/>
            </a:br>
            <a:br>
              <a:rPr lang="en-US" sz="3300" spc="800" dirty="0">
                <a:latin typeface="TT Chocolates" panose="02000503030000020002" pitchFamily="50" charset="0"/>
              </a:rPr>
            </a:br>
            <a:r>
              <a:rPr lang="en-US" sz="3300" spc="800" dirty="0">
                <a:latin typeface="TT Chocolates"/>
              </a:rPr>
              <a:t>“</a:t>
            </a:r>
            <a:r>
              <a:rPr lang="es-ES" sz="3300" spc="800" dirty="0">
                <a:latin typeface="TT Chocolates"/>
              </a:rPr>
              <a:t>Él piensa que soy un idiota</a:t>
            </a:r>
            <a:r>
              <a:rPr lang="en-US" sz="3300" spc="800" dirty="0">
                <a:latin typeface="TT Chocolates"/>
              </a:rPr>
              <a:t>.”</a:t>
            </a:r>
            <a:br>
              <a:rPr lang="en-US" sz="3300" spc="800" dirty="0">
                <a:latin typeface="TT Chocolates" panose="02000503030000020002" pitchFamily="50" charset="0"/>
              </a:rPr>
            </a:br>
            <a:br>
              <a:rPr lang="en-US" sz="3300" spc="800" dirty="0">
                <a:latin typeface="TT Chocolates"/>
              </a:rPr>
            </a:br>
            <a:r>
              <a:rPr lang="en-US" sz="3300" spc="800" dirty="0">
                <a:latin typeface="TT Chocolates"/>
              </a:rPr>
              <a:t>“</a:t>
            </a:r>
            <a:r>
              <a:rPr lang="es-ES" sz="3300" spc="800" dirty="0">
                <a:latin typeface="TT Chocolates"/>
              </a:rPr>
              <a:t>No voy a entrar en el equipo</a:t>
            </a:r>
            <a:r>
              <a:rPr lang="en-US" sz="3300" spc="800" dirty="0">
                <a:latin typeface="TT Chocolates"/>
              </a:rPr>
              <a:t>.”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23" name="Freeform: Shape 13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" name="Picture 3" descr="Paper head with arrow">
            <a:extLst>
              <a:ext uri="{FF2B5EF4-FFF2-40B4-BE49-F238E27FC236}">
                <a16:creationId xmlns:a16="http://schemas.microsoft.com/office/drawing/2014/main" id="{08120F1C-0E79-617C-0CE0-620A82EA5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25" b="6725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4" name="Circle: Hollow 3">
            <a:hlinkClick r:id="rId3" action="ppaction://hlinksldjump"/>
            <a:extLst>
              <a:ext uri="{FF2B5EF4-FFF2-40B4-BE49-F238E27FC236}">
                <a16:creationId xmlns:a16="http://schemas.microsoft.com/office/drawing/2014/main" id="{FC0F3EF0-57BA-A2C9-43B3-12E970AD9890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D209C70A-7870-4FF2-A641-14EF2357D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F8BC5689-14AF-44A2-BD17-7E0988EE4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D1C87196-AF8E-4F4E-A69B-6D5B8F8CA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3588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403" y="1098387"/>
            <a:ext cx="7819038" cy="55024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b="1" spc="800" dirty="0" err="1">
                <a:latin typeface="TT Chocolates"/>
                <a:ea typeface="STXingkai"/>
              </a:rPr>
              <a:t>Predecir</a:t>
            </a:r>
            <a:r>
              <a:rPr lang="en-US" sz="6000" b="1" spc="800" dirty="0">
                <a:latin typeface="TT Chocolates"/>
                <a:ea typeface="STXingkai"/>
              </a:rPr>
              <a:t> </a:t>
            </a:r>
            <a:r>
              <a:rPr lang="en-US" sz="6000" b="1" spc="800" dirty="0" err="1">
                <a:latin typeface="TT Chocolates"/>
                <a:ea typeface="STXingkai"/>
              </a:rPr>
              <a:t>el</a:t>
            </a:r>
            <a:r>
              <a:rPr lang="en-US" sz="6000" b="1" spc="800" dirty="0">
                <a:latin typeface="TT Chocolates"/>
                <a:ea typeface="STXingkai"/>
              </a:rPr>
              <a:t> </a:t>
            </a:r>
            <a:r>
              <a:rPr lang="en-US" sz="6000" b="1" spc="800" dirty="0" err="1">
                <a:latin typeface="TT Chocolates"/>
                <a:ea typeface="STXingkai"/>
              </a:rPr>
              <a:t>futuro</a:t>
            </a:r>
            <a:r>
              <a:rPr lang="en-US" sz="6000" b="1" spc="800" dirty="0">
                <a:latin typeface="TT Chocolates"/>
                <a:ea typeface="STXingkai"/>
              </a:rPr>
              <a:t>:</a:t>
            </a:r>
            <a:br>
              <a:rPr lang="en-US" sz="6000" b="1" spc="800" dirty="0">
                <a:latin typeface="TT Chocolates" panose="02000503030000020002" pitchFamily="50" charset="0"/>
                <a:ea typeface="STXingkai" panose="020B0503020204020204" pitchFamily="2" charset="-122"/>
              </a:rPr>
            </a:br>
            <a:br>
              <a:rPr lang="en-US" sz="2500" spc="800" dirty="0"/>
            </a:br>
            <a:r>
              <a:rPr lang="es-ES" sz="2500" spc="800" dirty="0"/>
              <a:t>Pensar que ya sabes que van a pasar cosas malas en el futuro</a:t>
            </a:r>
            <a:br>
              <a:rPr lang="en-US" sz="2500" spc="800" dirty="0"/>
            </a:br>
            <a:br>
              <a:rPr lang="en-US" sz="2500" spc="800" dirty="0"/>
            </a:br>
            <a:br>
              <a:rPr lang="en-US" sz="2500" spc="800" dirty="0"/>
            </a:br>
            <a:br>
              <a:rPr lang="en-US" sz="2500" spc="800" dirty="0"/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Si lo intento, fracasaré. Entonces, la gente se burlará de mí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 panose="02000503030000020002" pitchFamily="50" charset="0"/>
              </a:rPr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Si digo lo que siento, a nadie le importará ni harán nada</a:t>
            </a:r>
            <a:r>
              <a:rPr lang="en-US" sz="2200" spc="800" dirty="0">
                <a:latin typeface="TT Chocolates"/>
              </a:rPr>
              <a:t>.”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A76EB-A6F4-4AD8-BF63-812767346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623882" y="-1"/>
            <a:ext cx="66184" cy="6858001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hand holding a glass ball&#10;&#10;Description automatically generated">
            <a:extLst>
              <a:ext uri="{FF2B5EF4-FFF2-40B4-BE49-F238E27FC236}">
                <a16:creationId xmlns:a16="http://schemas.microsoft.com/office/drawing/2014/main" id="{FA94A335-1FA1-79C1-81CE-BE96D5BEC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024" r="16476"/>
          <a:stretch/>
        </p:blipFill>
        <p:spPr>
          <a:xfrm>
            <a:off x="8690066" y="10"/>
            <a:ext cx="35019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7400" spc="800" dirty="0"/>
              <a:t>Un ejemplo de tu vida</a:t>
            </a:r>
            <a:r>
              <a:rPr lang="en-US" sz="7400" spc="800" dirty="0"/>
              <a:t>: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9E6AA-4FC4-1B64-9AF1-CB52FE1D8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317" r="19317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E7A7C-9731-5AC8-9163-95E5CE2F6169}"/>
              </a:ext>
            </a:extLst>
          </p:cNvPr>
          <p:cNvSpPr txBox="1"/>
          <p:nvPr/>
        </p:nvSpPr>
        <p:spPr>
          <a:xfrm>
            <a:off x="6909481" y="6858000"/>
            <a:ext cx="52825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Esta foto de Autor Desconocido está bajo licencia</a:t>
            </a:r>
            <a:r>
              <a:rPr lang="en-US" sz="900" dirty="0"/>
              <a:t>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  <p:sp>
        <p:nvSpPr>
          <p:cNvPr id="3" name="Circle: Hollow 2">
            <a:hlinkClick r:id="rId5" action="ppaction://hlinksldjump"/>
            <a:extLst>
              <a:ext uri="{FF2B5EF4-FFF2-40B4-BE49-F238E27FC236}">
                <a16:creationId xmlns:a16="http://schemas.microsoft.com/office/drawing/2014/main" id="{BD3728AB-08D5-23CC-5A96-51A165FD10C4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761C4A-84CA-4DFC-AC89-4A90B0C2C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423" y="3176833"/>
            <a:ext cx="10318418" cy="33142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b="1" spc="800" dirty="0" err="1">
                <a:latin typeface="TT Chocolates"/>
                <a:ea typeface="STXingkai"/>
              </a:rPr>
              <a:t>CatastrofizaciÓn</a:t>
            </a:r>
            <a:r>
              <a:rPr lang="en-US" sz="6000" b="1" spc="800" dirty="0">
                <a:latin typeface="TT Chocolates"/>
                <a:ea typeface="STXingkai"/>
              </a:rPr>
              <a:t>:</a:t>
            </a:r>
            <a:br>
              <a:rPr lang="en-US" sz="2200" spc="800" dirty="0"/>
            </a:br>
            <a:br>
              <a:rPr lang="en-US" sz="2200" spc="800" dirty="0"/>
            </a:br>
            <a:r>
              <a:rPr lang="es-ES" sz="2200" spc="800" dirty="0" err="1"/>
              <a:t>creEr</a:t>
            </a:r>
            <a:r>
              <a:rPr lang="es-ES" sz="2200" spc="800" dirty="0"/>
              <a:t> que lo que </a:t>
            </a:r>
            <a:r>
              <a:rPr lang="es-ES" sz="2200" spc="800" dirty="0" err="1"/>
              <a:t>puedA</a:t>
            </a:r>
            <a:r>
              <a:rPr lang="es-ES" sz="2200" spc="800" dirty="0"/>
              <a:t> pasar será tan horrible que no podrás soportarlo</a:t>
            </a:r>
            <a:br>
              <a:rPr lang="en-US" sz="2200" spc="800" dirty="0"/>
            </a:br>
            <a:br>
              <a:rPr lang="en-US" sz="2200" spc="800" dirty="0"/>
            </a:br>
            <a:br>
              <a:rPr lang="en-US" sz="2200" spc="800" dirty="0">
                <a:latin typeface="TT Chocolates" panose="02000503030000020002" pitchFamily="50" charset="0"/>
              </a:rPr>
            </a:br>
            <a:r>
              <a:rPr lang="en-US" sz="2200" spc="800" dirty="0">
                <a:latin typeface="TT Chocolates"/>
              </a:rPr>
              <a:t>“</a:t>
            </a:r>
            <a:r>
              <a:rPr lang="es-ES" sz="2200" spc="800" dirty="0">
                <a:latin typeface="TT Chocolates"/>
              </a:rPr>
              <a:t>Si saco una mala nota, nunca entraré en una buena universidad ni tendré éxito en la vida</a:t>
            </a:r>
            <a:r>
              <a:rPr lang="en-US" sz="2200" spc="800" dirty="0">
                <a:latin typeface="TT Chocolates"/>
              </a:rPr>
              <a:t>.”</a:t>
            </a:r>
            <a:br>
              <a:rPr lang="en-US" sz="2200" spc="800" dirty="0">
                <a:latin typeface="TT Chocolates"/>
              </a:rPr>
            </a:br>
            <a:endParaRPr lang="en-US" sz="2200" spc="800" dirty="0">
              <a:latin typeface="TT Chocolates"/>
            </a:endParaRPr>
          </a:p>
        </p:txBody>
      </p:sp>
      <p:pic>
        <p:nvPicPr>
          <p:cNvPr id="4" name="Picture 3" descr="Cat peering over table">
            <a:extLst>
              <a:ext uri="{FF2B5EF4-FFF2-40B4-BE49-F238E27FC236}">
                <a16:creationId xmlns:a16="http://schemas.microsoft.com/office/drawing/2014/main" id="{4DCC8F13-5ACA-45F9-6C2D-4FB613F83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17" b="21027"/>
          <a:stretch/>
        </p:blipFill>
        <p:spPr>
          <a:xfrm>
            <a:off x="1" y="10"/>
            <a:ext cx="12192000" cy="28284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D84865-D4AF-4139-8035-151926CE4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83465" y="2828492"/>
            <a:ext cx="11908534" cy="79375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CADAA64-BE10-4EAD-A7DA-F601862B9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Fire and smoke">
            <a:extLst>
              <a:ext uri="{FF2B5EF4-FFF2-40B4-BE49-F238E27FC236}">
                <a16:creationId xmlns:a16="http://schemas.microsoft.com/office/drawing/2014/main" id="{67E586CE-04A7-C06E-CBDC-12A6C2CD2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72D289C-3FA2-4E6E-964E-B52C692A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4464" y="0"/>
            <a:ext cx="10777537" cy="6858000"/>
          </a:xfrm>
          <a:custGeom>
            <a:avLst/>
            <a:gdLst>
              <a:gd name="connsiteX0" fmla="*/ 0 w 10777537"/>
              <a:gd name="connsiteY0" fmla="*/ 0 h 6858000"/>
              <a:gd name="connsiteX1" fmla="*/ 10777537 w 10777537"/>
              <a:gd name="connsiteY1" fmla="*/ 0 h 6858000"/>
              <a:gd name="connsiteX2" fmla="*/ 10777537 w 10777537"/>
              <a:gd name="connsiteY2" fmla="*/ 6858000 h 6858000"/>
              <a:gd name="connsiteX3" fmla="*/ 0 w 10777537"/>
              <a:gd name="connsiteY3" fmla="*/ 6858000 h 6858000"/>
              <a:gd name="connsiteX4" fmla="*/ 23812 w 10777537"/>
              <a:gd name="connsiteY4" fmla="*/ 6769100 h 6858000"/>
              <a:gd name="connsiteX5" fmla="*/ 47625 w 10777537"/>
              <a:gd name="connsiteY5" fmla="*/ 6681788 h 6858000"/>
              <a:gd name="connsiteX6" fmla="*/ 74612 w 10777537"/>
              <a:gd name="connsiteY6" fmla="*/ 6596063 h 6858000"/>
              <a:gd name="connsiteX7" fmla="*/ 104775 w 10777537"/>
              <a:gd name="connsiteY7" fmla="*/ 6513513 h 6858000"/>
              <a:gd name="connsiteX8" fmla="*/ 141287 w 10777537"/>
              <a:gd name="connsiteY8" fmla="*/ 6435725 h 6858000"/>
              <a:gd name="connsiteX9" fmla="*/ 184150 w 10777537"/>
              <a:gd name="connsiteY9" fmla="*/ 6362700 h 6858000"/>
              <a:gd name="connsiteX10" fmla="*/ 230188 w 10777537"/>
              <a:gd name="connsiteY10" fmla="*/ 6300788 h 6858000"/>
              <a:gd name="connsiteX11" fmla="*/ 282575 w 10777537"/>
              <a:gd name="connsiteY11" fmla="*/ 6243638 h 6858000"/>
              <a:gd name="connsiteX12" fmla="*/ 339725 w 10777537"/>
              <a:gd name="connsiteY12" fmla="*/ 6188075 h 6858000"/>
              <a:gd name="connsiteX13" fmla="*/ 403225 w 10777537"/>
              <a:gd name="connsiteY13" fmla="*/ 6134100 h 6858000"/>
              <a:gd name="connsiteX14" fmla="*/ 466725 w 10777537"/>
              <a:gd name="connsiteY14" fmla="*/ 6084888 h 6858000"/>
              <a:gd name="connsiteX15" fmla="*/ 533400 w 10777537"/>
              <a:gd name="connsiteY15" fmla="*/ 6032500 h 6858000"/>
              <a:gd name="connsiteX16" fmla="*/ 601663 w 10777537"/>
              <a:gd name="connsiteY16" fmla="*/ 5983288 h 6858000"/>
              <a:gd name="connsiteX17" fmla="*/ 666750 w 10777537"/>
              <a:gd name="connsiteY17" fmla="*/ 5930900 h 6858000"/>
              <a:gd name="connsiteX18" fmla="*/ 731838 w 10777537"/>
              <a:gd name="connsiteY18" fmla="*/ 5878513 h 6858000"/>
              <a:gd name="connsiteX19" fmla="*/ 792163 w 10777537"/>
              <a:gd name="connsiteY19" fmla="*/ 5824538 h 6858000"/>
              <a:gd name="connsiteX20" fmla="*/ 847725 w 10777537"/>
              <a:gd name="connsiteY20" fmla="*/ 5767388 h 6858000"/>
              <a:gd name="connsiteX21" fmla="*/ 896938 w 10777537"/>
              <a:gd name="connsiteY21" fmla="*/ 5707063 h 6858000"/>
              <a:gd name="connsiteX22" fmla="*/ 941388 w 10777537"/>
              <a:gd name="connsiteY22" fmla="*/ 5643563 h 6858000"/>
              <a:gd name="connsiteX23" fmla="*/ 974725 w 10777537"/>
              <a:gd name="connsiteY23" fmla="*/ 5575300 h 6858000"/>
              <a:gd name="connsiteX24" fmla="*/ 1000125 w 10777537"/>
              <a:gd name="connsiteY24" fmla="*/ 5499100 h 6858000"/>
              <a:gd name="connsiteX25" fmla="*/ 1014413 w 10777537"/>
              <a:gd name="connsiteY25" fmla="*/ 5418138 h 6858000"/>
              <a:gd name="connsiteX26" fmla="*/ 1020763 w 10777537"/>
              <a:gd name="connsiteY26" fmla="*/ 5334000 h 6858000"/>
              <a:gd name="connsiteX27" fmla="*/ 1020763 w 10777537"/>
              <a:gd name="connsiteY27" fmla="*/ 5249863 h 6858000"/>
              <a:gd name="connsiteX28" fmla="*/ 1014413 w 10777537"/>
              <a:gd name="connsiteY28" fmla="*/ 5162550 h 6858000"/>
              <a:gd name="connsiteX29" fmla="*/ 1003300 w 10777537"/>
              <a:gd name="connsiteY29" fmla="*/ 5072063 h 6858000"/>
              <a:gd name="connsiteX30" fmla="*/ 990600 w 10777537"/>
              <a:gd name="connsiteY30" fmla="*/ 4983163 h 6858000"/>
              <a:gd name="connsiteX31" fmla="*/ 979488 w 10777537"/>
              <a:gd name="connsiteY31" fmla="*/ 4894263 h 6858000"/>
              <a:gd name="connsiteX32" fmla="*/ 968375 w 10777537"/>
              <a:gd name="connsiteY32" fmla="*/ 4805363 h 6858000"/>
              <a:gd name="connsiteX33" fmla="*/ 960438 w 10777537"/>
              <a:gd name="connsiteY33" fmla="*/ 4714875 h 6858000"/>
              <a:gd name="connsiteX34" fmla="*/ 957263 w 10777537"/>
              <a:gd name="connsiteY34" fmla="*/ 4627563 h 6858000"/>
              <a:gd name="connsiteX35" fmla="*/ 962025 w 10777537"/>
              <a:gd name="connsiteY35" fmla="*/ 4543425 h 6858000"/>
              <a:gd name="connsiteX36" fmla="*/ 973138 w 10777537"/>
              <a:gd name="connsiteY36" fmla="*/ 4459288 h 6858000"/>
              <a:gd name="connsiteX37" fmla="*/ 993775 w 10777537"/>
              <a:gd name="connsiteY37" fmla="*/ 4381500 h 6858000"/>
              <a:gd name="connsiteX38" fmla="*/ 1022350 w 10777537"/>
              <a:gd name="connsiteY38" fmla="*/ 4302125 h 6858000"/>
              <a:gd name="connsiteX39" fmla="*/ 1057275 w 10777537"/>
              <a:gd name="connsiteY39" fmla="*/ 4224338 h 6858000"/>
              <a:gd name="connsiteX40" fmla="*/ 1098550 w 10777537"/>
              <a:gd name="connsiteY40" fmla="*/ 4146550 h 6858000"/>
              <a:gd name="connsiteX41" fmla="*/ 1143000 w 10777537"/>
              <a:gd name="connsiteY41" fmla="*/ 4068763 h 6858000"/>
              <a:gd name="connsiteX42" fmla="*/ 1189038 w 10777537"/>
              <a:gd name="connsiteY42" fmla="*/ 3989388 h 6858000"/>
              <a:gd name="connsiteX43" fmla="*/ 1235075 w 10777537"/>
              <a:gd name="connsiteY43" fmla="*/ 3913188 h 6858000"/>
              <a:gd name="connsiteX44" fmla="*/ 1277938 w 10777537"/>
              <a:gd name="connsiteY44" fmla="*/ 3833813 h 6858000"/>
              <a:gd name="connsiteX45" fmla="*/ 1317625 w 10777537"/>
              <a:gd name="connsiteY45" fmla="*/ 3756025 h 6858000"/>
              <a:gd name="connsiteX46" fmla="*/ 1350963 w 10777537"/>
              <a:gd name="connsiteY46" fmla="*/ 3673475 h 6858000"/>
              <a:gd name="connsiteX47" fmla="*/ 1377950 w 10777537"/>
              <a:gd name="connsiteY47" fmla="*/ 3592513 h 6858000"/>
              <a:gd name="connsiteX48" fmla="*/ 1393825 w 10777537"/>
              <a:gd name="connsiteY48" fmla="*/ 3511550 h 6858000"/>
              <a:gd name="connsiteX49" fmla="*/ 1400175 w 10777537"/>
              <a:gd name="connsiteY49" fmla="*/ 3429000 h 6858000"/>
              <a:gd name="connsiteX50" fmla="*/ 1393825 w 10777537"/>
              <a:gd name="connsiteY50" fmla="*/ 3346450 h 6858000"/>
              <a:gd name="connsiteX51" fmla="*/ 1377950 w 10777537"/>
              <a:gd name="connsiteY51" fmla="*/ 3265488 h 6858000"/>
              <a:gd name="connsiteX52" fmla="*/ 1350963 w 10777537"/>
              <a:gd name="connsiteY52" fmla="*/ 3184525 h 6858000"/>
              <a:gd name="connsiteX53" fmla="*/ 1317625 w 10777537"/>
              <a:gd name="connsiteY53" fmla="*/ 3101975 h 6858000"/>
              <a:gd name="connsiteX54" fmla="*/ 1277938 w 10777537"/>
              <a:gd name="connsiteY54" fmla="*/ 3024188 h 6858000"/>
              <a:gd name="connsiteX55" fmla="*/ 1235075 w 10777537"/>
              <a:gd name="connsiteY55" fmla="*/ 2944813 h 6858000"/>
              <a:gd name="connsiteX56" fmla="*/ 1189038 w 10777537"/>
              <a:gd name="connsiteY56" fmla="*/ 2868613 h 6858000"/>
              <a:gd name="connsiteX57" fmla="*/ 1143000 w 10777537"/>
              <a:gd name="connsiteY57" fmla="*/ 2789238 h 6858000"/>
              <a:gd name="connsiteX58" fmla="*/ 1098550 w 10777537"/>
              <a:gd name="connsiteY58" fmla="*/ 2711450 h 6858000"/>
              <a:gd name="connsiteX59" fmla="*/ 1057275 w 10777537"/>
              <a:gd name="connsiteY59" fmla="*/ 2633663 h 6858000"/>
              <a:gd name="connsiteX60" fmla="*/ 1022350 w 10777537"/>
              <a:gd name="connsiteY60" fmla="*/ 2555875 h 6858000"/>
              <a:gd name="connsiteX61" fmla="*/ 993775 w 10777537"/>
              <a:gd name="connsiteY61" fmla="*/ 2476500 h 6858000"/>
              <a:gd name="connsiteX62" fmla="*/ 973138 w 10777537"/>
              <a:gd name="connsiteY62" fmla="*/ 2398713 h 6858000"/>
              <a:gd name="connsiteX63" fmla="*/ 962025 w 10777537"/>
              <a:gd name="connsiteY63" fmla="*/ 2314575 h 6858000"/>
              <a:gd name="connsiteX64" fmla="*/ 957263 w 10777537"/>
              <a:gd name="connsiteY64" fmla="*/ 2230438 h 6858000"/>
              <a:gd name="connsiteX65" fmla="*/ 960438 w 10777537"/>
              <a:gd name="connsiteY65" fmla="*/ 2143125 h 6858000"/>
              <a:gd name="connsiteX66" fmla="*/ 968375 w 10777537"/>
              <a:gd name="connsiteY66" fmla="*/ 2052638 h 6858000"/>
              <a:gd name="connsiteX67" fmla="*/ 979488 w 10777537"/>
              <a:gd name="connsiteY67" fmla="*/ 1963738 h 6858000"/>
              <a:gd name="connsiteX68" fmla="*/ 990600 w 10777537"/>
              <a:gd name="connsiteY68" fmla="*/ 1874838 h 6858000"/>
              <a:gd name="connsiteX69" fmla="*/ 1003300 w 10777537"/>
              <a:gd name="connsiteY69" fmla="*/ 1785938 h 6858000"/>
              <a:gd name="connsiteX70" fmla="*/ 1014413 w 10777537"/>
              <a:gd name="connsiteY70" fmla="*/ 1695450 h 6858000"/>
              <a:gd name="connsiteX71" fmla="*/ 1020763 w 10777537"/>
              <a:gd name="connsiteY71" fmla="*/ 1608138 h 6858000"/>
              <a:gd name="connsiteX72" fmla="*/ 1020763 w 10777537"/>
              <a:gd name="connsiteY72" fmla="*/ 1524000 h 6858000"/>
              <a:gd name="connsiteX73" fmla="*/ 1014413 w 10777537"/>
              <a:gd name="connsiteY73" fmla="*/ 1439863 h 6858000"/>
              <a:gd name="connsiteX74" fmla="*/ 1000125 w 10777537"/>
              <a:gd name="connsiteY74" fmla="*/ 1358900 h 6858000"/>
              <a:gd name="connsiteX75" fmla="*/ 974725 w 10777537"/>
              <a:gd name="connsiteY75" fmla="*/ 1282700 h 6858000"/>
              <a:gd name="connsiteX76" fmla="*/ 941388 w 10777537"/>
              <a:gd name="connsiteY76" fmla="*/ 1214438 h 6858000"/>
              <a:gd name="connsiteX77" fmla="*/ 896938 w 10777537"/>
              <a:gd name="connsiteY77" fmla="*/ 1150938 h 6858000"/>
              <a:gd name="connsiteX78" fmla="*/ 847725 w 10777537"/>
              <a:gd name="connsiteY78" fmla="*/ 1090613 h 6858000"/>
              <a:gd name="connsiteX79" fmla="*/ 792163 w 10777537"/>
              <a:gd name="connsiteY79" fmla="*/ 1033463 h 6858000"/>
              <a:gd name="connsiteX80" fmla="*/ 731838 w 10777537"/>
              <a:gd name="connsiteY80" fmla="*/ 979488 h 6858000"/>
              <a:gd name="connsiteX81" fmla="*/ 666750 w 10777537"/>
              <a:gd name="connsiteY81" fmla="*/ 927100 h 6858000"/>
              <a:gd name="connsiteX82" fmla="*/ 601663 w 10777537"/>
              <a:gd name="connsiteY82" fmla="*/ 874713 h 6858000"/>
              <a:gd name="connsiteX83" fmla="*/ 533400 w 10777537"/>
              <a:gd name="connsiteY83" fmla="*/ 825500 h 6858000"/>
              <a:gd name="connsiteX84" fmla="*/ 466725 w 10777537"/>
              <a:gd name="connsiteY84" fmla="*/ 773113 h 6858000"/>
              <a:gd name="connsiteX85" fmla="*/ 403225 w 10777537"/>
              <a:gd name="connsiteY85" fmla="*/ 723900 h 6858000"/>
              <a:gd name="connsiteX86" fmla="*/ 339725 w 10777537"/>
              <a:gd name="connsiteY86" fmla="*/ 669925 h 6858000"/>
              <a:gd name="connsiteX87" fmla="*/ 282575 w 10777537"/>
              <a:gd name="connsiteY87" fmla="*/ 614363 h 6858000"/>
              <a:gd name="connsiteX88" fmla="*/ 230188 w 10777537"/>
              <a:gd name="connsiteY88" fmla="*/ 557213 h 6858000"/>
              <a:gd name="connsiteX89" fmla="*/ 184150 w 10777537"/>
              <a:gd name="connsiteY89" fmla="*/ 495300 h 6858000"/>
              <a:gd name="connsiteX90" fmla="*/ 141287 w 10777537"/>
              <a:gd name="connsiteY90" fmla="*/ 422275 h 6858000"/>
              <a:gd name="connsiteX91" fmla="*/ 104775 w 10777537"/>
              <a:gd name="connsiteY91" fmla="*/ 344488 h 6858000"/>
              <a:gd name="connsiteX92" fmla="*/ 74612 w 10777537"/>
              <a:gd name="connsiteY92" fmla="*/ 261938 h 6858000"/>
              <a:gd name="connsiteX93" fmla="*/ 47625 w 10777537"/>
              <a:gd name="connsiteY93" fmla="*/ 176213 h 6858000"/>
              <a:gd name="connsiteX94" fmla="*/ 23812 w 10777537"/>
              <a:gd name="connsiteY94" fmla="*/ 88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777537" h="6858000">
                <a:moveTo>
                  <a:pt x="0" y="0"/>
                </a:moveTo>
                <a:lnTo>
                  <a:pt x="10777537" y="0"/>
                </a:lnTo>
                <a:lnTo>
                  <a:pt x="10777537" y="6858000"/>
                </a:lnTo>
                <a:lnTo>
                  <a:pt x="0" y="6858000"/>
                </a:lnTo>
                <a:lnTo>
                  <a:pt x="23812" y="6769100"/>
                </a:lnTo>
                <a:lnTo>
                  <a:pt x="47625" y="6681788"/>
                </a:lnTo>
                <a:lnTo>
                  <a:pt x="74612" y="6596063"/>
                </a:lnTo>
                <a:lnTo>
                  <a:pt x="104775" y="6513513"/>
                </a:lnTo>
                <a:lnTo>
                  <a:pt x="141287" y="6435725"/>
                </a:lnTo>
                <a:lnTo>
                  <a:pt x="184150" y="6362700"/>
                </a:lnTo>
                <a:lnTo>
                  <a:pt x="230188" y="6300788"/>
                </a:lnTo>
                <a:lnTo>
                  <a:pt x="282575" y="6243638"/>
                </a:lnTo>
                <a:lnTo>
                  <a:pt x="339725" y="6188075"/>
                </a:lnTo>
                <a:lnTo>
                  <a:pt x="403225" y="6134100"/>
                </a:lnTo>
                <a:lnTo>
                  <a:pt x="466725" y="6084888"/>
                </a:lnTo>
                <a:lnTo>
                  <a:pt x="533400" y="6032500"/>
                </a:lnTo>
                <a:lnTo>
                  <a:pt x="601663" y="5983288"/>
                </a:lnTo>
                <a:lnTo>
                  <a:pt x="666750" y="5930900"/>
                </a:lnTo>
                <a:lnTo>
                  <a:pt x="731838" y="5878513"/>
                </a:lnTo>
                <a:lnTo>
                  <a:pt x="792163" y="5824538"/>
                </a:lnTo>
                <a:lnTo>
                  <a:pt x="847725" y="5767388"/>
                </a:lnTo>
                <a:lnTo>
                  <a:pt x="896938" y="5707063"/>
                </a:lnTo>
                <a:lnTo>
                  <a:pt x="941388" y="5643563"/>
                </a:lnTo>
                <a:lnTo>
                  <a:pt x="974725" y="5575300"/>
                </a:lnTo>
                <a:lnTo>
                  <a:pt x="1000125" y="5499100"/>
                </a:lnTo>
                <a:lnTo>
                  <a:pt x="1014413" y="5418138"/>
                </a:lnTo>
                <a:lnTo>
                  <a:pt x="1020763" y="5334000"/>
                </a:lnTo>
                <a:lnTo>
                  <a:pt x="1020763" y="5249863"/>
                </a:lnTo>
                <a:lnTo>
                  <a:pt x="1014413" y="5162550"/>
                </a:lnTo>
                <a:lnTo>
                  <a:pt x="1003300" y="5072063"/>
                </a:lnTo>
                <a:lnTo>
                  <a:pt x="990600" y="4983163"/>
                </a:lnTo>
                <a:lnTo>
                  <a:pt x="979488" y="4894263"/>
                </a:lnTo>
                <a:lnTo>
                  <a:pt x="968375" y="4805363"/>
                </a:lnTo>
                <a:lnTo>
                  <a:pt x="960438" y="4714875"/>
                </a:lnTo>
                <a:lnTo>
                  <a:pt x="957263" y="4627563"/>
                </a:lnTo>
                <a:lnTo>
                  <a:pt x="962025" y="4543425"/>
                </a:lnTo>
                <a:lnTo>
                  <a:pt x="973138" y="4459288"/>
                </a:lnTo>
                <a:lnTo>
                  <a:pt x="993775" y="4381500"/>
                </a:lnTo>
                <a:lnTo>
                  <a:pt x="1022350" y="4302125"/>
                </a:lnTo>
                <a:lnTo>
                  <a:pt x="1057275" y="4224338"/>
                </a:lnTo>
                <a:lnTo>
                  <a:pt x="1098550" y="4146550"/>
                </a:lnTo>
                <a:lnTo>
                  <a:pt x="1143000" y="4068763"/>
                </a:lnTo>
                <a:lnTo>
                  <a:pt x="1189038" y="3989388"/>
                </a:lnTo>
                <a:lnTo>
                  <a:pt x="1235075" y="3913188"/>
                </a:lnTo>
                <a:lnTo>
                  <a:pt x="1277938" y="3833813"/>
                </a:lnTo>
                <a:lnTo>
                  <a:pt x="1317625" y="3756025"/>
                </a:lnTo>
                <a:lnTo>
                  <a:pt x="1350963" y="3673475"/>
                </a:lnTo>
                <a:lnTo>
                  <a:pt x="1377950" y="3592513"/>
                </a:lnTo>
                <a:lnTo>
                  <a:pt x="1393825" y="3511550"/>
                </a:lnTo>
                <a:lnTo>
                  <a:pt x="1400175" y="3429000"/>
                </a:lnTo>
                <a:lnTo>
                  <a:pt x="1393825" y="3346450"/>
                </a:lnTo>
                <a:lnTo>
                  <a:pt x="1377950" y="3265488"/>
                </a:lnTo>
                <a:lnTo>
                  <a:pt x="1350963" y="3184525"/>
                </a:lnTo>
                <a:lnTo>
                  <a:pt x="1317625" y="3101975"/>
                </a:lnTo>
                <a:lnTo>
                  <a:pt x="1277938" y="3024188"/>
                </a:lnTo>
                <a:lnTo>
                  <a:pt x="1235075" y="2944813"/>
                </a:lnTo>
                <a:lnTo>
                  <a:pt x="1189038" y="2868613"/>
                </a:lnTo>
                <a:lnTo>
                  <a:pt x="1143000" y="2789238"/>
                </a:lnTo>
                <a:lnTo>
                  <a:pt x="1098550" y="2711450"/>
                </a:lnTo>
                <a:lnTo>
                  <a:pt x="1057275" y="2633663"/>
                </a:lnTo>
                <a:lnTo>
                  <a:pt x="1022350" y="2555875"/>
                </a:lnTo>
                <a:lnTo>
                  <a:pt x="993775" y="2476500"/>
                </a:lnTo>
                <a:lnTo>
                  <a:pt x="973138" y="2398713"/>
                </a:lnTo>
                <a:lnTo>
                  <a:pt x="962025" y="2314575"/>
                </a:lnTo>
                <a:lnTo>
                  <a:pt x="957263" y="2230438"/>
                </a:lnTo>
                <a:lnTo>
                  <a:pt x="960438" y="2143125"/>
                </a:lnTo>
                <a:lnTo>
                  <a:pt x="968375" y="2052638"/>
                </a:lnTo>
                <a:lnTo>
                  <a:pt x="979488" y="1963738"/>
                </a:lnTo>
                <a:lnTo>
                  <a:pt x="990600" y="1874838"/>
                </a:lnTo>
                <a:lnTo>
                  <a:pt x="1003300" y="1785938"/>
                </a:lnTo>
                <a:lnTo>
                  <a:pt x="1014413" y="1695450"/>
                </a:lnTo>
                <a:lnTo>
                  <a:pt x="1020763" y="1608138"/>
                </a:lnTo>
                <a:lnTo>
                  <a:pt x="1020763" y="1524000"/>
                </a:lnTo>
                <a:lnTo>
                  <a:pt x="1014413" y="1439863"/>
                </a:lnTo>
                <a:lnTo>
                  <a:pt x="1000125" y="1358900"/>
                </a:lnTo>
                <a:lnTo>
                  <a:pt x="974725" y="1282700"/>
                </a:lnTo>
                <a:lnTo>
                  <a:pt x="941388" y="1214438"/>
                </a:lnTo>
                <a:lnTo>
                  <a:pt x="896938" y="1150938"/>
                </a:lnTo>
                <a:lnTo>
                  <a:pt x="847725" y="1090613"/>
                </a:lnTo>
                <a:lnTo>
                  <a:pt x="792163" y="1033463"/>
                </a:lnTo>
                <a:lnTo>
                  <a:pt x="731838" y="979488"/>
                </a:lnTo>
                <a:lnTo>
                  <a:pt x="666750" y="927100"/>
                </a:lnTo>
                <a:lnTo>
                  <a:pt x="601663" y="874713"/>
                </a:lnTo>
                <a:lnTo>
                  <a:pt x="533400" y="825500"/>
                </a:lnTo>
                <a:lnTo>
                  <a:pt x="466725" y="773113"/>
                </a:lnTo>
                <a:lnTo>
                  <a:pt x="403225" y="723900"/>
                </a:lnTo>
                <a:lnTo>
                  <a:pt x="339725" y="669925"/>
                </a:lnTo>
                <a:lnTo>
                  <a:pt x="282575" y="614363"/>
                </a:lnTo>
                <a:lnTo>
                  <a:pt x="230188" y="557213"/>
                </a:lnTo>
                <a:lnTo>
                  <a:pt x="184150" y="495300"/>
                </a:lnTo>
                <a:lnTo>
                  <a:pt x="141287" y="422275"/>
                </a:lnTo>
                <a:lnTo>
                  <a:pt x="104775" y="344488"/>
                </a:lnTo>
                <a:lnTo>
                  <a:pt x="74612" y="261938"/>
                </a:lnTo>
                <a:lnTo>
                  <a:pt x="47625" y="176213"/>
                </a:lnTo>
                <a:lnTo>
                  <a:pt x="23812" y="889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567" y="961539"/>
            <a:ext cx="804537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8400" spc="800" dirty="0"/>
              <a:t>Un ejemplo de tu vida</a:t>
            </a:r>
            <a:r>
              <a:rPr lang="en-US" sz="8400" spc="800" dirty="0"/>
              <a:t>:</a:t>
            </a: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EABA7E7F-0502-421C-8626-3B630F27C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4382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ircle: Hollow 2">
            <a:hlinkClick r:id="rId4" action="ppaction://hlinksldjump"/>
            <a:extLst>
              <a:ext uri="{FF2B5EF4-FFF2-40B4-BE49-F238E27FC236}">
                <a16:creationId xmlns:a16="http://schemas.microsoft.com/office/drawing/2014/main" id="{17AE798C-8E95-AD74-9797-1828EDF74AA7}"/>
              </a:ext>
            </a:extLst>
          </p:cNvPr>
          <p:cNvSpPr/>
          <p:nvPr/>
        </p:nvSpPr>
        <p:spPr>
          <a:xfrm>
            <a:off x="426771" y="5686709"/>
            <a:ext cx="914400" cy="914400"/>
          </a:xfrm>
          <a:prstGeom prst="don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66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question">
  <a:themeElements>
    <a:clrScheme name="Custom 3">
      <a:dk1>
        <a:srgbClr val="222A35"/>
      </a:dk1>
      <a:lt1>
        <a:sysClr val="window" lastClr="FFFFFF"/>
      </a:lt1>
      <a:dk2>
        <a:srgbClr val="525252"/>
      </a:dk2>
      <a:lt2>
        <a:srgbClr val="B9B9B9"/>
      </a:lt2>
      <a:accent1>
        <a:srgbClr val="F28B6F"/>
      </a:accent1>
      <a:accent2>
        <a:srgbClr val="00A39F"/>
      </a:accent2>
      <a:accent3>
        <a:srgbClr val="808080"/>
      </a:accent3>
      <a:accent4>
        <a:srgbClr val="F7B9A8"/>
      </a:accent4>
      <a:accent5>
        <a:srgbClr val="67C2C2"/>
      </a:accent5>
      <a:accent6>
        <a:srgbClr val="4B5D75"/>
      </a:accent6>
      <a:hlink>
        <a:srgbClr val="4B5D75"/>
      </a:hlink>
      <a:folHlink>
        <a:srgbClr val="007272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5728</TotalTime>
  <Words>859</Words>
  <Application>Microsoft Office PowerPoint</Application>
  <PresentationFormat>Widescreen</PresentationFormat>
  <Paragraphs>65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Abadi</vt:lpstr>
      <vt:lpstr>Arial</vt:lpstr>
      <vt:lpstr>Bright Sunshine Demo</vt:lpstr>
      <vt:lpstr>Calibri</vt:lpstr>
      <vt:lpstr>Calibri Light</vt:lpstr>
      <vt:lpstr>Gill Sans MT</vt:lpstr>
      <vt:lpstr>Impact</vt:lpstr>
      <vt:lpstr>Rastanty Cortez</vt:lpstr>
      <vt:lpstr>TT Chocolates</vt:lpstr>
      <vt:lpstr>question</vt:lpstr>
      <vt:lpstr>Custom Design</vt:lpstr>
      <vt:lpstr>Trivia de Distorsiones cognitivas</vt:lpstr>
      <vt:lpstr>Esto es un juego estilo “Jeopardy”. Si se utiliza en sesiones individuales, el cliente y el terapeuta se turnarán para (a) elegir una categoría y (b) dar un ejemplo personal.   Si se utiliza en sesiones de grupo, los miembros del grupo elegirán por turnos las categorías y darán ejemplos.   Una vez que se hayan compartido los ejemplos, haga clic en el para regresar a la pantalla de inicio y elegir otra categoría. </vt:lpstr>
      <vt:lpstr>PowerPoint Presentation</vt:lpstr>
      <vt:lpstr>Leer Mentes:  Creer que sabes lo que los demás piensan de ti, sin ninguna prueba    “Él piensa que soy un idiota.”  “No voy a entrar en el equipo.”</vt:lpstr>
      <vt:lpstr>Un ejemplo de tu vida:</vt:lpstr>
      <vt:lpstr>Predecir el futuro:  Pensar que ya sabes que van a pasar cosas malas en el futuro    “Si lo intento, fracasaré. Entonces, la gente se burlará de mí.”  “Si digo lo que siento, a nadie le importará ni harán nada.”</vt:lpstr>
      <vt:lpstr>Un ejemplo de tu vida:</vt:lpstr>
      <vt:lpstr>CatastrofizaciÓn:  creEr que lo que puedA pasar será tan horrible que no podrás soportarlo   “Si saco una mala nota, nunca entraré en una buena universidad ni tendré éxito en la vida.” </vt:lpstr>
      <vt:lpstr>Un ejemplo de tu vida:</vt:lpstr>
      <vt:lpstr>Filtro Negativo:  Fijarse casi exclusivamente en lo negativo y rara vez notar lo positivo  “Mira todas las cosas terribles en las noticias.”  “Las chicas nunca tienen nada bueno que decir.”  </vt:lpstr>
      <vt:lpstr>Un ejemplo de tu vida:</vt:lpstr>
      <vt:lpstr>Sobregeneralización:  Pensar que porque algo haya ocurrido una vez, seguirá ocurriendo siempre; Utilizar palabras como "nunca" o "siempre”  “Siempre fracaso.”  “Nunca me sale nada bien.”</vt:lpstr>
      <vt:lpstr>Un ejemplo de tu vida:</vt:lpstr>
      <vt:lpstr>nombramiento:  asignar rasgos negativos generales a uno mismo y a los demás   “Soy una carga.”  “Él es horrible.”  "ella es una perdedora."</vt:lpstr>
      <vt:lpstr>Un ejemplo de tu vida:</vt:lpstr>
      <vt:lpstr>Descartando lo positivo:  Afirmar que los aspectos positivos que tú u otros tienen no importan  “Eso es lo que se esperaba que hiciera, así que no cuenta.”  “Esos logros fueron fáciles. ¿A quién le importa?”</vt:lpstr>
      <vt:lpstr>Un ejemplo de tu vida:</vt:lpstr>
      <vt:lpstr>Pensamiento "todo o nada”:  ver los acontecimientos o las personas en términos de todo o nada/negro o blanco  “Fue una completa pérdida de tiempo.”  “Todo el mundo me rechaza.”  “Nada sale como yo quiero.”  "Si no soy perfecto/a, he fracasado."</vt:lpstr>
      <vt:lpstr>Un ejemplo de tu vida:</vt:lpstr>
      <vt:lpstr>Deberes:  Decirse a uno mismo que las cosas deberían ser de una forma determinada... y si no lo son, sentirse triste, culpable, molesto/a o enfadado/a  “mi vida no debería ser así."  "Deberían haber sabido cómo me sentiría."</vt:lpstr>
      <vt:lpstr>Un ejemplo de tu vida:</vt:lpstr>
      <vt:lpstr>PersonalizaciÓn:  Creer que las cosas son culpa tuya, aunque no tengan nada que ver contigo  “Mi relación terminó porque no era lo suficientemente divertido/a.”  “Fue culpa mía que mi grupo sacara mala nota.”  "Mi amigo/a parece estar molesto/a. Algo habré hecho. Tengo que hacer que se sienta mejor."</vt:lpstr>
      <vt:lpstr>Un ejemplo de tu vida:</vt:lpstr>
      <vt:lpstr>Las emociones son hechos :  Pensar que lo que sientes significa que lo que piensas tiene que ser cierto  “Me siento avergonzado/a. En la escuela todos están hablando de mí.”  “Esto me da ansiedad. Estoy en peligro.”  " Me siento enojado/a. Todos me trataron injustamente."</vt:lpstr>
      <vt:lpstr>Un ejemplo de tu vida:</vt:lpstr>
      <vt:lpstr>Comparaciones injustas:  interpretar los acontecimientos en términos de normas que no son realistas  “No me parezco a ellos.”  “Otras personas de mi edad tienen más éxito que yo.”</vt:lpstr>
      <vt:lpstr>Un ejemplo de tu vida: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Therapy jeopardy</dc:title>
  <dc:creator>Microsoft Office User</dc:creator>
  <cp:lastModifiedBy>Cruz Aguayo, Natalia</cp:lastModifiedBy>
  <cp:revision>216</cp:revision>
  <dcterms:created xsi:type="dcterms:W3CDTF">2016-04-19T22:11:07Z</dcterms:created>
  <dcterms:modified xsi:type="dcterms:W3CDTF">2024-03-06T00:17:36Z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1666093692</vt:i4>
  </property>
  <property fmtid="{D5CDD505-2E9C-101B-9397-08002B2CF9AE}" pid="3" name="_NewReviewCycle">
    <vt:lpwstr/>
  </property>
  <property fmtid="{D5CDD505-2E9C-101B-9397-08002B2CF9AE}" pid="4" name="_EmailSubject">
    <vt:lpwstr>some of the session activities I have made </vt:lpwstr>
  </property>
  <property fmtid="{D5CDD505-2E9C-101B-9397-08002B2CF9AE}" pid="5" name="_AuthorEmail">
    <vt:lpwstr>wallam@musc.edu</vt:lpwstr>
  </property>
  <property fmtid="{D5CDD505-2E9C-101B-9397-08002B2CF9AE}" pid="6" name="_AuthorEmailDisplayName">
    <vt:lpwstr>Wallace, Megan</vt:lpwstr>
  </property>
  <property fmtid="{D5CDD505-2E9C-101B-9397-08002B2CF9AE}" pid="7" name="_PreviousAdHocReviewCycleID">
    <vt:i4>1030642770</vt:i4>
  </property>
</Properties>
</file>