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88" r:id="rId2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09" autoAdjust="0"/>
  </p:normalViewPr>
  <p:slideViewPr>
    <p:cSldViewPr snapToGrid="0" snapToObjects="1">
      <p:cViewPr varScale="1">
        <p:scale>
          <a:sx n="124" d="100"/>
          <a:sy n="124" d="100"/>
        </p:scale>
        <p:origin x="584" y="168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824187" y="3216607"/>
            <a:ext cx="3328416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4287836" y="3216607"/>
            <a:ext cx="3325946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7706454" y="3216607"/>
            <a:ext cx="3325946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187" y="50063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4187" y="1911811"/>
            <a:ext cx="3328416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1247" y="3308531"/>
            <a:ext cx="3177124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4944" y="1911811"/>
            <a:ext cx="3325946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33554" y="3308531"/>
            <a:ext cx="3174767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06454" y="1911811"/>
            <a:ext cx="3325946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52173" y="3308531"/>
            <a:ext cx="3174767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62">
            <a:extLst>
              <a:ext uri="{FF2B5EF4-FFF2-40B4-BE49-F238E27FC236}">
                <a16:creationId xmlns:a16="http://schemas.microsoft.com/office/drawing/2014/main" id="{6ECEE659-C1A6-E3A8-F1A8-2A8D79697FE9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1922522" y="153801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2">
            <a:extLst>
              <a:ext uri="{FF2B5EF4-FFF2-40B4-BE49-F238E27FC236}">
                <a16:creationId xmlns:a16="http://schemas.microsoft.com/office/drawing/2014/main" id="{DB483A2E-2E17-B2E1-62A3-5453E368125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2372" y="153801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62">
            <a:extLst>
              <a:ext uri="{FF2B5EF4-FFF2-40B4-BE49-F238E27FC236}">
                <a16:creationId xmlns:a16="http://schemas.microsoft.com/office/drawing/2014/main" id="{F6DED306-4763-C3E2-63DD-199BB0B93FF0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8903083" y="1538018"/>
            <a:ext cx="932688" cy="932688"/>
          </a:xfrm>
          <a:prstGeom prst="ellipse">
            <a:avLst/>
          </a:prstGeom>
          <a:solidFill>
            <a:schemeClr val="accent6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0A5BFC-C134-C072-C14D-9E51A94C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393" y="488974"/>
            <a:ext cx="10671048" cy="768096"/>
          </a:xfrm>
        </p:spPr>
        <p:txBody>
          <a:bodyPr/>
          <a:lstStyle/>
          <a:p>
            <a:r>
              <a:rPr lang="en-US" dirty="0"/>
              <a:t>Pasos de </a:t>
            </a:r>
            <a:r>
              <a:rPr lang="en-US" dirty="0" err="1"/>
              <a:t>Tf-cbt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0C77AB-7E91-84A6-3E62-DAB80E1E4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err="1"/>
              <a:t>Fase</a:t>
            </a:r>
            <a:r>
              <a:rPr lang="en-US" dirty="0"/>
              <a:t> de </a:t>
            </a:r>
            <a:r>
              <a:rPr lang="en-US" dirty="0" err="1"/>
              <a:t>estabilización</a:t>
            </a:r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3BF8E55-B2B9-104D-F277-0890253473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 algn="l"/>
            <a:r>
              <a:rPr lang="en-US" sz="1800" b="1" dirty="0" err="1">
                <a:solidFill>
                  <a:schemeClr val="accent2"/>
                </a:solidFill>
                <a:latin typeface="+mj-lt"/>
              </a:rPr>
              <a:t>P</a:t>
            </a:r>
            <a:r>
              <a:rPr lang="en-US" dirty="0" err="1">
                <a:latin typeface="+mj-lt"/>
              </a:rPr>
              <a:t>sicoeducación</a:t>
            </a:r>
            <a:endParaRPr lang="en-US" dirty="0">
              <a:latin typeface="+mj-lt"/>
            </a:endParaRPr>
          </a:p>
          <a:p>
            <a:pPr lvl="0" algn="l"/>
            <a:r>
              <a:rPr lang="en-US" sz="1800" b="1" dirty="0" err="1">
                <a:solidFill>
                  <a:schemeClr val="accent2"/>
                </a:solidFill>
                <a:latin typeface="+mj-lt"/>
              </a:rPr>
              <a:t>R</a:t>
            </a:r>
            <a:r>
              <a:rPr lang="en-US" dirty="0" err="1">
                <a:latin typeface="+mj-lt"/>
              </a:rPr>
              <a:t>elajación</a:t>
            </a:r>
            <a:endParaRPr lang="en-US" dirty="0">
              <a:latin typeface="+mj-lt"/>
            </a:endParaRPr>
          </a:p>
          <a:p>
            <a:pPr lvl="0" algn="l"/>
            <a:r>
              <a:rPr lang="en-US" dirty="0">
                <a:latin typeface="+mj-lt"/>
              </a:rPr>
              <a:t>Expresión </a:t>
            </a:r>
            <a:r>
              <a:rPr lang="en-US" sz="1600" b="1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dirty="0">
                <a:latin typeface="+mj-lt"/>
              </a:rPr>
              <a:t>fectiva</a:t>
            </a:r>
          </a:p>
          <a:p>
            <a:pPr lvl="0" algn="l"/>
            <a:r>
              <a:rPr lang="en-US" dirty="0">
                <a:latin typeface="+mj-lt"/>
              </a:rPr>
              <a:t>Procesamiento </a:t>
            </a:r>
            <a:r>
              <a:rPr lang="en-US" sz="1600" b="1" dirty="0">
                <a:solidFill>
                  <a:schemeClr val="accent2"/>
                </a:solidFill>
                <a:latin typeface="+mj-lt"/>
              </a:rPr>
              <a:t>C</a:t>
            </a:r>
            <a:r>
              <a:rPr lang="en-US" dirty="0">
                <a:latin typeface="+mj-lt"/>
              </a:rPr>
              <a:t>ognitivo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5DD9AC8-4A5F-70DB-AA68-C461059D8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Fase</a:t>
            </a:r>
            <a:r>
              <a:rPr lang="en-US" dirty="0"/>
              <a:t> de la </a:t>
            </a:r>
            <a:r>
              <a:rPr lang="en-US" dirty="0" err="1"/>
              <a:t>narraCIÓN</a:t>
            </a:r>
            <a:r>
              <a:rPr lang="en-US" dirty="0"/>
              <a:t> del trauma</a:t>
            </a:r>
          </a:p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E9DA14-62AB-A857-6387-1F5D330B3F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 algn="l"/>
            <a:r>
              <a:rPr lang="en-US" dirty="0">
                <a:latin typeface="+mj-lt"/>
              </a:rPr>
              <a:t>La </a:t>
            </a:r>
            <a:r>
              <a:rPr lang="en-US" dirty="0" err="1">
                <a:latin typeface="+mj-lt"/>
              </a:rPr>
              <a:t>Narración</a:t>
            </a:r>
            <a:r>
              <a:rPr lang="en-US" dirty="0">
                <a:latin typeface="+mj-lt"/>
              </a:rPr>
              <a:t> y Procesamiento del </a:t>
            </a:r>
            <a:r>
              <a:rPr lang="en-US" sz="1600" b="1" dirty="0">
                <a:solidFill>
                  <a:schemeClr val="accent2"/>
                </a:solidFill>
                <a:latin typeface="+mj-lt"/>
              </a:rPr>
              <a:t>T</a:t>
            </a:r>
            <a:r>
              <a:rPr lang="en-US" dirty="0">
                <a:latin typeface="+mj-lt"/>
              </a:rPr>
              <a:t>rauma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28A203B-0CF0-2AB0-5F54-07C8E3003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Fase</a:t>
            </a:r>
            <a:r>
              <a:rPr lang="en-US" dirty="0"/>
              <a:t> de </a:t>
            </a:r>
            <a:r>
              <a:rPr lang="en-US" dirty="0" err="1"/>
              <a:t>Integración</a:t>
            </a:r>
            <a:r>
              <a:rPr lang="en-US" dirty="0"/>
              <a:t>/ </a:t>
            </a:r>
            <a:r>
              <a:rPr lang="en-US" dirty="0" err="1"/>
              <a:t>Consolidación</a:t>
            </a:r>
            <a:endParaRPr lang="en-US" dirty="0"/>
          </a:p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10CB940-D45B-59F1-06E5-9CC94100EF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0" algn="l"/>
            <a:r>
              <a:rPr lang="en-US" dirty="0" err="1">
                <a:latin typeface="+mj-lt"/>
              </a:rPr>
              <a:t>Exposición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en</a:t>
            </a:r>
            <a:r>
              <a:rPr lang="en-US" dirty="0">
                <a:latin typeface="+mj-lt"/>
              </a:rPr>
              <a:t> vivo</a:t>
            </a:r>
          </a:p>
          <a:p>
            <a:pPr lvl="0" algn="l"/>
            <a:r>
              <a:rPr lang="en-US">
                <a:latin typeface="+mj-lt"/>
              </a:rPr>
              <a:t>Sesiones </a:t>
            </a:r>
            <a:r>
              <a:rPr lang="en-US" sz="1600" b="1" dirty="0" err="1">
                <a:solidFill>
                  <a:schemeClr val="accent2"/>
                </a:solidFill>
                <a:latin typeface="+mj-lt"/>
              </a:rPr>
              <a:t>C</a:t>
            </a:r>
            <a:r>
              <a:rPr lang="en-US" dirty="0" err="1">
                <a:latin typeface="+mj-lt"/>
              </a:rPr>
              <a:t>onjuntas</a:t>
            </a:r>
            <a:endParaRPr lang="en-US" dirty="0">
              <a:latin typeface="+mj-lt"/>
            </a:endParaRPr>
          </a:p>
          <a:p>
            <a:pPr lvl="0" algn="l"/>
            <a:r>
              <a:rPr lang="en-US" sz="1800" b="1" dirty="0" err="1">
                <a:solidFill>
                  <a:schemeClr val="accent2"/>
                </a:solidFill>
                <a:latin typeface="+mj-lt"/>
              </a:rPr>
              <a:t>A</a:t>
            </a:r>
            <a:r>
              <a:rPr lang="en-US" dirty="0" err="1">
                <a:latin typeface="+mj-lt"/>
              </a:rPr>
              <a:t>umentando</a:t>
            </a:r>
            <a:r>
              <a:rPr lang="en-US" dirty="0">
                <a:latin typeface="+mj-lt"/>
              </a:rPr>
              <a:t> la </a:t>
            </a:r>
            <a:r>
              <a:rPr lang="en-US" dirty="0" err="1">
                <a:latin typeface="+mj-lt"/>
              </a:rPr>
              <a:t>seguridad</a:t>
            </a:r>
            <a:endParaRPr lang="en-US" dirty="0"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69A67F-31D9-621E-84AA-27AC61D6B9DA}"/>
              </a:ext>
            </a:extLst>
          </p:cNvPr>
          <p:cNvSpPr/>
          <p:nvPr/>
        </p:nvSpPr>
        <p:spPr>
          <a:xfrm>
            <a:off x="816830" y="5012293"/>
            <a:ext cx="10208213" cy="3794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Exposición</a:t>
            </a:r>
            <a:r>
              <a:rPr lang="en-US" sz="2400" dirty="0">
                <a:latin typeface="+mj-lt"/>
              </a:rPr>
              <a:t> Gradual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A54D80-3B82-B08B-DF3B-429C756D9475}"/>
              </a:ext>
            </a:extLst>
          </p:cNvPr>
          <p:cNvSpPr/>
          <p:nvPr/>
        </p:nvSpPr>
        <p:spPr>
          <a:xfrm>
            <a:off x="816830" y="5544125"/>
            <a:ext cx="10208213" cy="379432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Habilidades</a:t>
            </a:r>
            <a:r>
              <a:rPr lang="en-US" sz="2400" dirty="0">
                <a:latin typeface="+mj-lt"/>
              </a:rPr>
              <a:t> de Crianza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0DE171-1497-58F3-AAE2-F42152365CF1}"/>
              </a:ext>
            </a:extLst>
          </p:cNvPr>
          <p:cNvCxnSpPr>
            <a:cxnSpLocks/>
          </p:cNvCxnSpPr>
          <p:nvPr/>
        </p:nvCxnSpPr>
        <p:spPr>
          <a:xfrm flipV="1">
            <a:off x="816830" y="6189767"/>
            <a:ext cx="10208213" cy="25684"/>
          </a:xfrm>
          <a:prstGeom prst="straightConnector1">
            <a:avLst/>
          </a:prstGeom>
          <a:ln w="98425" cap="rnd">
            <a:round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C8A270F-E8FD-0F29-4D6D-D16A3C5ABCFA}"/>
              </a:ext>
            </a:extLst>
          </p:cNvPr>
          <p:cNvSpPr txBox="1"/>
          <p:nvPr/>
        </p:nvSpPr>
        <p:spPr>
          <a:xfrm>
            <a:off x="5479148" y="6219407"/>
            <a:ext cx="1226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j-lt"/>
              </a:rPr>
              <a:t>Tiempo</a:t>
            </a:r>
            <a:endParaRPr lang="en-US" sz="2000" dirty="0">
              <a:latin typeface="+mj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281715-608B-2CB9-54C1-76F54D1452C9}"/>
              </a:ext>
            </a:extLst>
          </p:cNvPr>
          <p:cNvSpPr txBox="1"/>
          <p:nvPr/>
        </p:nvSpPr>
        <p:spPr>
          <a:xfrm>
            <a:off x="1983288" y="1544480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1/3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6D5F71-9FA8-6828-C91B-0AF4EC2AD5B9}"/>
              </a:ext>
            </a:extLst>
          </p:cNvPr>
          <p:cNvSpPr txBox="1"/>
          <p:nvPr/>
        </p:nvSpPr>
        <p:spPr>
          <a:xfrm>
            <a:off x="5414275" y="1588409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1/3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ADDB567-D348-9636-BEA6-4FCE6BE5603A}"/>
              </a:ext>
            </a:extLst>
          </p:cNvPr>
          <p:cNvSpPr txBox="1"/>
          <p:nvPr/>
        </p:nvSpPr>
        <p:spPr>
          <a:xfrm>
            <a:off x="8864320" y="1588409"/>
            <a:ext cx="10102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160049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PS">
      <a:dk1>
        <a:srgbClr val="222A35"/>
      </a:dk1>
      <a:lt1>
        <a:sysClr val="window" lastClr="FFFFFF"/>
      </a:lt1>
      <a:dk2>
        <a:srgbClr val="525252"/>
      </a:dk2>
      <a:lt2>
        <a:srgbClr val="B9B9B9"/>
      </a:lt2>
      <a:accent1>
        <a:srgbClr val="FF9966"/>
      </a:accent1>
      <a:accent2>
        <a:srgbClr val="009999"/>
      </a:accent2>
      <a:accent3>
        <a:srgbClr val="808080"/>
      </a:accent3>
      <a:accent4>
        <a:srgbClr val="FF9966"/>
      </a:accent4>
      <a:accent5>
        <a:srgbClr val="44546A"/>
      </a:accent5>
      <a:accent6>
        <a:srgbClr val="336699"/>
      </a:accent6>
      <a:hlink>
        <a:srgbClr val="FF5D0C"/>
      </a:hlink>
      <a:folHlink>
        <a:srgbClr val="007272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.potx" id="{B1D493D9-AF74-4AD6-8F0C-5B1308D7041B}" vid="{1AA99070-5A1F-42D2-9F5B-E7354C964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{DB0FD89B-BBE6-4927-9DCB-37F788B9C929}tf78438558_win32</Template>
  <TotalTime>36</TotalTime>
  <Words>46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Sabon Next LT</vt:lpstr>
      <vt:lpstr>Office Theme</vt:lpstr>
      <vt:lpstr>Pasos de Tf-cbt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Tf-cbt pACING</dc:title>
  <dc:subject/>
  <dc:creator>Paula Condol</dc:creator>
  <cp:lastModifiedBy>Stewart, Regan</cp:lastModifiedBy>
  <cp:revision>3</cp:revision>
  <dcterms:created xsi:type="dcterms:W3CDTF">2023-04-13T21:46:01Z</dcterms:created>
  <dcterms:modified xsi:type="dcterms:W3CDTF">2024-07-18T12:18:49Z</dcterms:modified>
</cp:coreProperties>
</file>