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9" r:id="rId12"/>
    <p:sldId id="263" r:id="rId13"/>
    <p:sldId id="264" r:id="rId14"/>
    <p:sldId id="265" r:id="rId15"/>
    <p:sldId id="266" r:id="rId16"/>
    <p:sldId id="267" r:id="rId17"/>
    <p:sldId id="270" r:id="rId18"/>
    <p:sldId id="26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CE1152-06F7-4409-B7F5-3FC3C95318DD}" v="11" dt="2023-04-13T16:28:36.7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" y="1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87A4E7-BBFB-4751-94A7-E54AB7126202}" type="doc">
      <dgm:prSet loTypeId="urn:microsoft.com/office/officeart/2016/7/layout/ChevronBlock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2CD2137-B064-4704-B210-85F79DC489CD}">
      <dgm:prSet/>
      <dgm:spPr/>
      <dgm:t>
        <a:bodyPr/>
        <a:lstStyle/>
        <a:p>
          <a:r>
            <a:rPr lang="en-US" dirty="0" err="1"/>
            <a:t>Inhala</a:t>
          </a:r>
          <a:endParaRPr lang="en-US" dirty="0"/>
        </a:p>
      </dgm:t>
    </dgm:pt>
    <dgm:pt modelId="{BCF9B905-39E5-4B9B-8D53-DC8853F52578}" type="parTrans" cxnId="{FDAB3405-EDF6-4E5B-A7AC-4AE46224BFCA}">
      <dgm:prSet/>
      <dgm:spPr/>
      <dgm:t>
        <a:bodyPr/>
        <a:lstStyle/>
        <a:p>
          <a:endParaRPr lang="en-US"/>
        </a:p>
      </dgm:t>
    </dgm:pt>
    <dgm:pt modelId="{B8D883D4-D9A1-4C68-A02C-CB4D7F342AB9}" type="sibTrans" cxnId="{FDAB3405-EDF6-4E5B-A7AC-4AE46224BFCA}">
      <dgm:prSet/>
      <dgm:spPr/>
      <dgm:t>
        <a:bodyPr/>
        <a:lstStyle/>
        <a:p>
          <a:endParaRPr lang="en-US"/>
        </a:p>
      </dgm:t>
    </dgm:pt>
    <dgm:pt modelId="{E0DDBDDE-7323-4BD2-9BD6-482C32D66E25}">
      <dgm:prSet/>
      <dgm:spPr/>
      <dgm:t>
        <a:bodyPr/>
        <a:lstStyle/>
        <a:p>
          <a:r>
            <a:rPr lang="es-ES" dirty="0"/>
            <a:t>Inhala profunda y lentamente por la nariz, respirando hacia el bajo vientre (unos 4-5 segundos</a:t>
          </a:r>
          <a:r>
            <a:rPr lang="en-US" dirty="0"/>
            <a:t>).</a:t>
          </a:r>
        </a:p>
      </dgm:t>
    </dgm:pt>
    <dgm:pt modelId="{687542DE-EA43-4986-8EF0-D514D2894DED}" type="parTrans" cxnId="{3333A943-C33F-44B6-B6AD-A974E79254B2}">
      <dgm:prSet/>
      <dgm:spPr/>
      <dgm:t>
        <a:bodyPr/>
        <a:lstStyle/>
        <a:p>
          <a:endParaRPr lang="en-US"/>
        </a:p>
      </dgm:t>
    </dgm:pt>
    <dgm:pt modelId="{34259787-0FF9-4F8A-A7EA-073967E50606}" type="sibTrans" cxnId="{3333A943-C33F-44B6-B6AD-A974E79254B2}">
      <dgm:prSet/>
      <dgm:spPr/>
      <dgm:t>
        <a:bodyPr/>
        <a:lstStyle/>
        <a:p>
          <a:endParaRPr lang="en-US"/>
        </a:p>
      </dgm:t>
    </dgm:pt>
    <dgm:pt modelId="{12726DC9-A7A4-485C-AE96-101C34455A75}">
      <dgm:prSet/>
      <dgm:spPr/>
      <dgm:t>
        <a:bodyPr/>
        <a:lstStyle/>
        <a:p>
          <a:r>
            <a:rPr lang="en-US" dirty="0" err="1"/>
            <a:t>Aguanta</a:t>
          </a:r>
          <a:endParaRPr lang="en-US" dirty="0"/>
        </a:p>
      </dgm:t>
    </dgm:pt>
    <dgm:pt modelId="{F12558D1-00EA-4E16-B719-259AF85F9AFE}" type="parTrans" cxnId="{9D7E45AD-7AD2-43B9-A051-EA23C4A88179}">
      <dgm:prSet/>
      <dgm:spPr/>
      <dgm:t>
        <a:bodyPr/>
        <a:lstStyle/>
        <a:p>
          <a:endParaRPr lang="en-US"/>
        </a:p>
      </dgm:t>
    </dgm:pt>
    <dgm:pt modelId="{EDB339B1-C186-432A-852E-2ABA6CAE1733}" type="sibTrans" cxnId="{9D7E45AD-7AD2-43B9-A051-EA23C4A88179}">
      <dgm:prSet/>
      <dgm:spPr/>
      <dgm:t>
        <a:bodyPr/>
        <a:lstStyle/>
        <a:p>
          <a:endParaRPr lang="en-US"/>
        </a:p>
      </dgm:t>
    </dgm:pt>
    <dgm:pt modelId="{244062F2-1F80-4A88-B5AC-4C3814929045}">
      <dgm:prSet/>
      <dgm:spPr/>
      <dgm:t>
        <a:bodyPr/>
        <a:lstStyle/>
        <a:p>
          <a:r>
            <a:rPr lang="es-ES" dirty="0"/>
            <a:t>Aguanta la respiración durante 1 - 2 segundos</a:t>
          </a:r>
          <a:r>
            <a:rPr lang="en-US" dirty="0"/>
            <a:t>.</a:t>
          </a:r>
        </a:p>
      </dgm:t>
    </dgm:pt>
    <dgm:pt modelId="{0396F80E-7926-488A-AAA3-242FE6F48618}" type="parTrans" cxnId="{C4EBB399-5B8A-4E0B-BF81-E707BDB9E205}">
      <dgm:prSet/>
      <dgm:spPr/>
      <dgm:t>
        <a:bodyPr/>
        <a:lstStyle/>
        <a:p>
          <a:endParaRPr lang="en-US"/>
        </a:p>
      </dgm:t>
    </dgm:pt>
    <dgm:pt modelId="{EA48A3FD-559F-4D7E-8136-5C59CD6F12E2}" type="sibTrans" cxnId="{C4EBB399-5B8A-4E0B-BF81-E707BDB9E205}">
      <dgm:prSet/>
      <dgm:spPr/>
      <dgm:t>
        <a:bodyPr/>
        <a:lstStyle/>
        <a:p>
          <a:endParaRPr lang="en-US"/>
        </a:p>
      </dgm:t>
    </dgm:pt>
    <dgm:pt modelId="{F46365FC-FB1A-4F3E-B0A4-D2A411F1D273}">
      <dgm:prSet/>
      <dgm:spPr/>
      <dgm:t>
        <a:bodyPr/>
        <a:lstStyle/>
        <a:p>
          <a:r>
            <a:rPr lang="en-US" dirty="0" err="1"/>
            <a:t>Exhala</a:t>
          </a:r>
          <a:endParaRPr lang="en-US" dirty="0"/>
        </a:p>
      </dgm:t>
    </dgm:pt>
    <dgm:pt modelId="{C68264EA-E2C2-44D4-A9EA-E3A20A1EB743}" type="parTrans" cxnId="{535AAF40-FA66-43E4-BB20-70D90DA02DDF}">
      <dgm:prSet/>
      <dgm:spPr/>
      <dgm:t>
        <a:bodyPr/>
        <a:lstStyle/>
        <a:p>
          <a:endParaRPr lang="en-US"/>
        </a:p>
      </dgm:t>
    </dgm:pt>
    <dgm:pt modelId="{D0E8427A-9EAE-4EDB-8B83-8A6A0F84450C}" type="sibTrans" cxnId="{535AAF40-FA66-43E4-BB20-70D90DA02DDF}">
      <dgm:prSet/>
      <dgm:spPr/>
      <dgm:t>
        <a:bodyPr/>
        <a:lstStyle/>
        <a:p>
          <a:endParaRPr lang="en-US"/>
        </a:p>
      </dgm:t>
    </dgm:pt>
    <dgm:pt modelId="{D1AEC101-9E68-470B-ABD5-3F0710D98C55}">
      <dgm:prSet/>
      <dgm:spPr/>
      <dgm:t>
        <a:bodyPr/>
        <a:lstStyle/>
        <a:p>
          <a:r>
            <a:rPr lang="es-ES" dirty="0"/>
            <a:t>Exhala lentamente por la boca (unos 4-6 segundos</a:t>
          </a:r>
          <a:r>
            <a:rPr lang="en-US" dirty="0"/>
            <a:t>). </a:t>
          </a:r>
        </a:p>
      </dgm:t>
    </dgm:pt>
    <dgm:pt modelId="{5932CD6A-13CF-464B-A860-4897B3EC702F}" type="parTrans" cxnId="{CBD0D387-3A24-4B33-808A-DD020B3B73ED}">
      <dgm:prSet/>
      <dgm:spPr/>
      <dgm:t>
        <a:bodyPr/>
        <a:lstStyle/>
        <a:p>
          <a:endParaRPr lang="en-US"/>
        </a:p>
      </dgm:t>
    </dgm:pt>
    <dgm:pt modelId="{3749BB67-1B1E-461E-9947-0F6AE896482F}" type="sibTrans" cxnId="{CBD0D387-3A24-4B33-808A-DD020B3B73ED}">
      <dgm:prSet/>
      <dgm:spPr/>
      <dgm:t>
        <a:bodyPr/>
        <a:lstStyle/>
        <a:p>
          <a:endParaRPr lang="en-US"/>
        </a:p>
      </dgm:t>
    </dgm:pt>
    <dgm:pt modelId="{3ADA87BB-234C-4430-9526-78E0C5BBC35D}">
      <dgm:prSet/>
      <dgm:spPr/>
      <dgm:t>
        <a:bodyPr/>
        <a:lstStyle/>
        <a:p>
          <a:r>
            <a:rPr lang="en-US" dirty="0" err="1"/>
            <a:t>Espera</a:t>
          </a:r>
          <a:endParaRPr lang="en-US" dirty="0"/>
        </a:p>
      </dgm:t>
    </dgm:pt>
    <dgm:pt modelId="{8EDEEE3C-61FE-4636-8664-280679F64E8A}" type="parTrans" cxnId="{E88B2D53-CD33-4B6E-A203-F56EA9EB1A69}">
      <dgm:prSet/>
      <dgm:spPr/>
      <dgm:t>
        <a:bodyPr/>
        <a:lstStyle/>
        <a:p>
          <a:endParaRPr lang="en-US"/>
        </a:p>
      </dgm:t>
    </dgm:pt>
    <dgm:pt modelId="{98FC300E-5887-4C44-A18A-FCB1FDA3EACE}" type="sibTrans" cxnId="{E88B2D53-CD33-4B6E-A203-F56EA9EB1A69}">
      <dgm:prSet/>
      <dgm:spPr/>
      <dgm:t>
        <a:bodyPr/>
        <a:lstStyle/>
        <a:p>
          <a:endParaRPr lang="en-US"/>
        </a:p>
      </dgm:t>
    </dgm:pt>
    <dgm:pt modelId="{164E6650-1DED-4F8A-8743-EB3E1B39C5E0}">
      <dgm:prSet/>
      <dgm:spPr/>
      <dgm:t>
        <a:bodyPr/>
        <a:lstStyle/>
        <a:p>
          <a:r>
            <a:rPr lang="en-US" dirty="0" err="1"/>
            <a:t>Espera</a:t>
          </a:r>
          <a:r>
            <a:rPr lang="en-US" dirty="0"/>
            <a:t> </a:t>
          </a:r>
          <a:r>
            <a:rPr lang="en-US" dirty="0" err="1"/>
            <a:t>unos</a:t>
          </a:r>
          <a:r>
            <a:rPr lang="en-US" dirty="0"/>
            <a:t> </a:t>
          </a:r>
          <a:r>
            <a:rPr lang="en-US" dirty="0" err="1"/>
            <a:t>segundos</a:t>
          </a:r>
          <a:r>
            <a:rPr lang="en-US" dirty="0"/>
            <a:t> antes de </a:t>
          </a:r>
          <a:r>
            <a:rPr lang="en-US" dirty="0" err="1"/>
            <a:t>volver</a:t>
          </a:r>
          <a:r>
            <a:rPr lang="en-US" dirty="0"/>
            <a:t> a </a:t>
          </a:r>
          <a:r>
            <a:rPr lang="en-US" dirty="0" err="1"/>
            <a:t>respirar</a:t>
          </a:r>
          <a:r>
            <a:rPr lang="en-US" dirty="0"/>
            <a:t> </a:t>
          </a:r>
          <a:r>
            <a:rPr lang="en-US" dirty="0" err="1"/>
            <a:t>lenta</a:t>
          </a:r>
          <a:r>
            <a:rPr lang="en-US" dirty="0"/>
            <a:t> y </a:t>
          </a:r>
          <a:r>
            <a:rPr lang="en-US" dirty="0" err="1"/>
            <a:t>profundamente</a:t>
          </a:r>
          <a:r>
            <a:rPr lang="en-US" dirty="0"/>
            <a:t>.</a:t>
          </a:r>
        </a:p>
      </dgm:t>
    </dgm:pt>
    <dgm:pt modelId="{A1924EE4-06C3-48C6-95A4-2412CB17CFBE}" type="parTrans" cxnId="{394BC470-AE0C-498E-AF61-42AAB9933DA8}">
      <dgm:prSet/>
      <dgm:spPr/>
      <dgm:t>
        <a:bodyPr/>
        <a:lstStyle/>
        <a:p>
          <a:endParaRPr lang="en-US"/>
        </a:p>
      </dgm:t>
    </dgm:pt>
    <dgm:pt modelId="{BD9A7AE6-45ED-496B-AC49-9120B8D071C8}" type="sibTrans" cxnId="{394BC470-AE0C-498E-AF61-42AAB9933DA8}">
      <dgm:prSet/>
      <dgm:spPr/>
      <dgm:t>
        <a:bodyPr/>
        <a:lstStyle/>
        <a:p>
          <a:endParaRPr lang="en-US"/>
        </a:p>
      </dgm:t>
    </dgm:pt>
    <dgm:pt modelId="{F72B066F-5596-47A4-9B24-C1D1E754539B}" type="pres">
      <dgm:prSet presAssocID="{E887A4E7-BBFB-4751-94A7-E54AB7126202}" presName="Name0" presStyleCnt="0">
        <dgm:presLayoutVars>
          <dgm:dir/>
          <dgm:animLvl val="lvl"/>
          <dgm:resizeHandles val="exact"/>
        </dgm:presLayoutVars>
      </dgm:prSet>
      <dgm:spPr/>
    </dgm:pt>
    <dgm:pt modelId="{3E8BB58C-C4B2-430D-A3FF-2A9A74FCCD7D}" type="pres">
      <dgm:prSet presAssocID="{72CD2137-B064-4704-B210-85F79DC489CD}" presName="composite" presStyleCnt="0"/>
      <dgm:spPr/>
    </dgm:pt>
    <dgm:pt modelId="{746B42FB-506B-40B2-94C3-C658FAE171A8}" type="pres">
      <dgm:prSet presAssocID="{72CD2137-B064-4704-B210-85F79DC489CD}" presName="parTx" presStyleLbl="alignNode1" presStyleIdx="0" presStyleCnt="4">
        <dgm:presLayoutVars>
          <dgm:chMax val="0"/>
          <dgm:chPref val="0"/>
        </dgm:presLayoutVars>
      </dgm:prSet>
      <dgm:spPr/>
    </dgm:pt>
    <dgm:pt modelId="{A7963057-B249-4977-992F-8481D2946890}" type="pres">
      <dgm:prSet presAssocID="{72CD2137-B064-4704-B210-85F79DC489CD}" presName="desTx" presStyleLbl="alignAccFollowNode1" presStyleIdx="0" presStyleCnt="4">
        <dgm:presLayoutVars/>
      </dgm:prSet>
      <dgm:spPr/>
    </dgm:pt>
    <dgm:pt modelId="{42F36E99-C93E-4B28-A522-D4DDBDA1A9CE}" type="pres">
      <dgm:prSet presAssocID="{B8D883D4-D9A1-4C68-A02C-CB4D7F342AB9}" presName="space" presStyleCnt="0"/>
      <dgm:spPr/>
    </dgm:pt>
    <dgm:pt modelId="{4100D694-D577-4151-9A1B-3D544C849FCE}" type="pres">
      <dgm:prSet presAssocID="{12726DC9-A7A4-485C-AE96-101C34455A75}" presName="composite" presStyleCnt="0"/>
      <dgm:spPr/>
    </dgm:pt>
    <dgm:pt modelId="{437333C8-11DA-4D23-97BD-158975E2753D}" type="pres">
      <dgm:prSet presAssocID="{12726DC9-A7A4-485C-AE96-101C34455A75}" presName="parTx" presStyleLbl="alignNode1" presStyleIdx="1" presStyleCnt="4">
        <dgm:presLayoutVars>
          <dgm:chMax val="0"/>
          <dgm:chPref val="0"/>
        </dgm:presLayoutVars>
      </dgm:prSet>
      <dgm:spPr/>
    </dgm:pt>
    <dgm:pt modelId="{C58CD623-B74D-495D-8DB1-50B26B3830F1}" type="pres">
      <dgm:prSet presAssocID="{12726DC9-A7A4-485C-AE96-101C34455A75}" presName="desTx" presStyleLbl="alignAccFollowNode1" presStyleIdx="1" presStyleCnt="4">
        <dgm:presLayoutVars/>
      </dgm:prSet>
      <dgm:spPr/>
    </dgm:pt>
    <dgm:pt modelId="{CCEC4487-83A8-42EC-B3F3-A12C0C5D4F3D}" type="pres">
      <dgm:prSet presAssocID="{EDB339B1-C186-432A-852E-2ABA6CAE1733}" presName="space" presStyleCnt="0"/>
      <dgm:spPr/>
    </dgm:pt>
    <dgm:pt modelId="{8F3E05AB-23A2-4C20-8F4F-CB97B762FE88}" type="pres">
      <dgm:prSet presAssocID="{F46365FC-FB1A-4F3E-B0A4-D2A411F1D273}" presName="composite" presStyleCnt="0"/>
      <dgm:spPr/>
    </dgm:pt>
    <dgm:pt modelId="{35E63783-19A9-47F9-A4A0-F7FF2846B83A}" type="pres">
      <dgm:prSet presAssocID="{F46365FC-FB1A-4F3E-B0A4-D2A411F1D273}" presName="parTx" presStyleLbl="alignNode1" presStyleIdx="2" presStyleCnt="4">
        <dgm:presLayoutVars>
          <dgm:chMax val="0"/>
          <dgm:chPref val="0"/>
        </dgm:presLayoutVars>
      </dgm:prSet>
      <dgm:spPr/>
    </dgm:pt>
    <dgm:pt modelId="{6E59994B-6348-48F8-866C-225C8BDAFE52}" type="pres">
      <dgm:prSet presAssocID="{F46365FC-FB1A-4F3E-B0A4-D2A411F1D273}" presName="desTx" presStyleLbl="alignAccFollowNode1" presStyleIdx="2" presStyleCnt="4">
        <dgm:presLayoutVars/>
      </dgm:prSet>
      <dgm:spPr/>
    </dgm:pt>
    <dgm:pt modelId="{7C21F1CE-E88D-4E9E-8CC7-AF2D165FF0B1}" type="pres">
      <dgm:prSet presAssocID="{D0E8427A-9EAE-4EDB-8B83-8A6A0F84450C}" presName="space" presStyleCnt="0"/>
      <dgm:spPr/>
    </dgm:pt>
    <dgm:pt modelId="{80DBBBBE-D03D-438B-AD78-C75D8EF0D9E6}" type="pres">
      <dgm:prSet presAssocID="{3ADA87BB-234C-4430-9526-78E0C5BBC35D}" presName="composite" presStyleCnt="0"/>
      <dgm:spPr/>
    </dgm:pt>
    <dgm:pt modelId="{93D09139-7D69-44AB-BC60-0A72451593AD}" type="pres">
      <dgm:prSet presAssocID="{3ADA87BB-234C-4430-9526-78E0C5BBC35D}" presName="parTx" presStyleLbl="alignNode1" presStyleIdx="3" presStyleCnt="4">
        <dgm:presLayoutVars>
          <dgm:chMax val="0"/>
          <dgm:chPref val="0"/>
        </dgm:presLayoutVars>
      </dgm:prSet>
      <dgm:spPr/>
    </dgm:pt>
    <dgm:pt modelId="{0C27C6E5-D90A-4265-A11F-0BD464AB8394}" type="pres">
      <dgm:prSet presAssocID="{3ADA87BB-234C-4430-9526-78E0C5BBC35D}" presName="desTx" presStyleLbl="alignAccFollowNode1" presStyleIdx="3" presStyleCnt="4">
        <dgm:presLayoutVars/>
      </dgm:prSet>
      <dgm:spPr/>
    </dgm:pt>
  </dgm:ptLst>
  <dgm:cxnLst>
    <dgm:cxn modelId="{FDAB3405-EDF6-4E5B-A7AC-4AE46224BFCA}" srcId="{E887A4E7-BBFB-4751-94A7-E54AB7126202}" destId="{72CD2137-B064-4704-B210-85F79DC489CD}" srcOrd="0" destOrd="0" parTransId="{BCF9B905-39E5-4B9B-8D53-DC8853F52578}" sibTransId="{B8D883D4-D9A1-4C68-A02C-CB4D7F342AB9}"/>
    <dgm:cxn modelId="{C0274234-7296-45BC-8610-D089B40C1A25}" type="presOf" srcId="{D1AEC101-9E68-470B-ABD5-3F0710D98C55}" destId="{6E59994B-6348-48F8-866C-225C8BDAFE52}" srcOrd="0" destOrd="0" presId="urn:microsoft.com/office/officeart/2016/7/layout/ChevronBlockProcess"/>
    <dgm:cxn modelId="{535AAF40-FA66-43E4-BB20-70D90DA02DDF}" srcId="{E887A4E7-BBFB-4751-94A7-E54AB7126202}" destId="{F46365FC-FB1A-4F3E-B0A4-D2A411F1D273}" srcOrd="2" destOrd="0" parTransId="{C68264EA-E2C2-44D4-A9EA-E3A20A1EB743}" sibTransId="{D0E8427A-9EAE-4EDB-8B83-8A6A0F84450C}"/>
    <dgm:cxn modelId="{1AA91E60-352E-4209-B88B-F5E2155E70C7}" type="presOf" srcId="{72CD2137-B064-4704-B210-85F79DC489CD}" destId="{746B42FB-506B-40B2-94C3-C658FAE171A8}" srcOrd="0" destOrd="0" presId="urn:microsoft.com/office/officeart/2016/7/layout/ChevronBlockProcess"/>
    <dgm:cxn modelId="{3333A943-C33F-44B6-B6AD-A974E79254B2}" srcId="{72CD2137-B064-4704-B210-85F79DC489CD}" destId="{E0DDBDDE-7323-4BD2-9BD6-482C32D66E25}" srcOrd="0" destOrd="0" parTransId="{687542DE-EA43-4986-8EF0-D514D2894DED}" sibTransId="{34259787-0FF9-4F8A-A7EA-073967E50606}"/>
    <dgm:cxn modelId="{79050164-28AC-4820-91FE-CE6279CCB0CE}" type="presOf" srcId="{12726DC9-A7A4-485C-AE96-101C34455A75}" destId="{437333C8-11DA-4D23-97BD-158975E2753D}" srcOrd="0" destOrd="0" presId="urn:microsoft.com/office/officeart/2016/7/layout/ChevronBlockProcess"/>
    <dgm:cxn modelId="{925E0F6B-726B-46DD-B055-F827F0E7FA4D}" type="presOf" srcId="{244062F2-1F80-4A88-B5AC-4C3814929045}" destId="{C58CD623-B74D-495D-8DB1-50B26B3830F1}" srcOrd="0" destOrd="0" presId="urn:microsoft.com/office/officeart/2016/7/layout/ChevronBlockProcess"/>
    <dgm:cxn modelId="{2ABDF56E-C066-48A3-89F0-6DE0A4F809A1}" type="presOf" srcId="{E0DDBDDE-7323-4BD2-9BD6-482C32D66E25}" destId="{A7963057-B249-4977-992F-8481D2946890}" srcOrd="0" destOrd="0" presId="urn:microsoft.com/office/officeart/2016/7/layout/ChevronBlockProcess"/>
    <dgm:cxn modelId="{394BC470-AE0C-498E-AF61-42AAB9933DA8}" srcId="{3ADA87BB-234C-4430-9526-78E0C5BBC35D}" destId="{164E6650-1DED-4F8A-8743-EB3E1B39C5E0}" srcOrd="0" destOrd="0" parTransId="{A1924EE4-06C3-48C6-95A4-2412CB17CFBE}" sibTransId="{BD9A7AE6-45ED-496B-AC49-9120B8D071C8}"/>
    <dgm:cxn modelId="{E88B2D53-CD33-4B6E-A203-F56EA9EB1A69}" srcId="{E887A4E7-BBFB-4751-94A7-E54AB7126202}" destId="{3ADA87BB-234C-4430-9526-78E0C5BBC35D}" srcOrd="3" destOrd="0" parTransId="{8EDEEE3C-61FE-4636-8664-280679F64E8A}" sibTransId="{98FC300E-5887-4C44-A18A-FCB1FDA3EACE}"/>
    <dgm:cxn modelId="{CBD0D387-3A24-4B33-808A-DD020B3B73ED}" srcId="{F46365FC-FB1A-4F3E-B0A4-D2A411F1D273}" destId="{D1AEC101-9E68-470B-ABD5-3F0710D98C55}" srcOrd="0" destOrd="0" parTransId="{5932CD6A-13CF-464B-A860-4897B3EC702F}" sibTransId="{3749BB67-1B1E-461E-9947-0F6AE896482F}"/>
    <dgm:cxn modelId="{C4EBB399-5B8A-4E0B-BF81-E707BDB9E205}" srcId="{12726DC9-A7A4-485C-AE96-101C34455A75}" destId="{244062F2-1F80-4A88-B5AC-4C3814929045}" srcOrd="0" destOrd="0" parTransId="{0396F80E-7926-488A-AAA3-242FE6F48618}" sibTransId="{EA48A3FD-559F-4D7E-8136-5C59CD6F12E2}"/>
    <dgm:cxn modelId="{C9B9D8A3-7E92-4624-9183-2CF532383164}" type="presOf" srcId="{F46365FC-FB1A-4F3E-B0A4-D2A411F1D273}" destId="{35E63783-19A9-47F9-A4A0-F7FF2846B83A}" srcOrd="0" destOrd="0" presId="urn:microsoft.com/office/officeart/2016/7/layout/ChevronBlockProcess"/>
    <dgm:cxn modelId="{9D7E45AD-7AD2-43B9-A051-EA23C4A88179}" srcId="{E887A4E7-BBFB-4751-94A7-E54AB7126202}" destId="{12726DC9-A7A4-485C-AE96-101C34455A75}" srcOrd="1" destOrd="0" parTransId="{F12558D1-00EA-4E16-B719-259AF85F9AFE}" sibTransId="{EDB339B1-C186-432A-852E-2ABA6CAE1733}"/>
    <dgm:cxn modelId="{C7E577B8-5C8F-4173-A08D-201313625171}" type="presOf" srcId="{164E6650-1DED-4F8A-8743-EB3E1B39C5E0}" destId="{0C27C6E5-D90A-4265-A11F-0BD464AB8394}" srcOrd="0" destOrd="0" presId="urn:microsoft.com/office/officeart/2016/7/layout/ChevronBlockProcess"/>
    <dgm:cxn modelId="{8A0383C3-FA08-4DBE-BDFB-F675FEDD738E}" type="presOf" srcId="{E887A4E7-BBFB-4751-94A7-E54AB7126202}" destId="{F72B066F-5596-47A4-9B24-C1D1E754539B}" srcOrd="0" destOrd="0" presId="urn:microsoft.com/office/officeart/2016/7/layout/ChevronBlockProcess"/>
    <dgm:cxn modelId="{6A5C70FC-6239-42F3-A492-E3B09C3949EA}" type="presOf" srcId="{3ADA87BB-234C-4430-9526-78E0C5BBC35D}" destId="{93D09139-7D69-44AB-BC60-0A72451593AD}" srcOrd="0" destOrd="0" presId="urn:microsoft.com/office/officeart/2016/7/layout/ChevronBlockProcess"/>
    <dgm:cxn modelId="{2C551C77-FAE9-4076-BD09-4BBE69A780F9}" type="presParOf" srcId="{F72B066F-5596-47A4-9B24-C1D1E754539B}" destId="{3E8BB58C-C4B2-430D-A3FF-2A9A74FCCD7D}" srcOrd="0" destOrd="0" presId="urn:microsoft.com/office/officeart/2016/7/layout/ChevronBlockProcess"/>
    <dgm:cxn modelId="{0357B3AC-E0CF-4CBA-97ED-842412C302C1}" type="presParOf" srcId="{3E8BB58C-C4B2-430D-A3FF-2A9A74FCCD7D}" destId="{746B42FB-506B-40B2-94C3-C658FAE171A8}" srcOrd="0" destOrd="0" presId="urn:microsoft.com/office/officeart/2016/7/layout/ChevronBlockProcess"/>
    <dgm:cxn modelId="{8438FB40-563E-478D-B5D7-D83C61FB05CF}" type="presParOf" srcId="{3E8BB58C-C4B2-430D-A3FF-2A9A74FCCD7D}" destId="{A7963057-B249-4977-992F-8481D2946890}" srcOrd="1" destOrd="0" presId="urn:microsoft.com/office/officeart/2016/7/layout/ChevronBlockProcess"/>
    <dgm:cxn modelId="{A26FBCA9-9C29-45A7-908A-12E26B66FC55}" type="presParOf" srcId="{F72B066F-5596-47A4-9B24-C1D1E754539B}" destId="{42F36E99-C93E-4B28-A522-D4DDBDA1A9CE}" srcOrd="1" destOrd="0" presId="urn:microsoft.com/office/officeart/2016/7/layout/ChevronBlockProcess"/>
    <dgm:cxn modelId="{62FB3719-28B4-48D4-865E-6BA382B615F5}" type="presParOf" srcId="{F72B066F-5596-47A4-9B24-C1D1E754539B}" destId="{4100D694-D577-4151-9A1B-3D544C849FCE}" srcOrd="2" destOrd="0" presId="urn:microsoft.com/office/officeart/2016/7/layout/ChevronBlockProcess"/>
    <dgm:cxn modelId="{A3DC4DC1-D8DA-47ED-8C61-2AF079C07940}" type="presParOf" srcId="{4100D694-D577-4151-9A1B-3D544C849FCE}" destId="{437333C8-11DA-4D23-97BD-158975E2753D}" srcOrd="0" destOrd="0" presId="urn:microsoft.com/office/officeart/2016/7/layout/ChevronBlockProcess"/>
    <dgm:cxn modelId="{CC4405FE-B0A0-4FC6-8E4A-166D53B184C1}" type="presParOf" srcId="{4100D694-D577-4151-9A1B-3D544C849FCE}" destId="{C58CD623-B74D-495D-8DB1-50B26B3830F1}" srcOrd="1" destOrd="0" presId="urn:microsoft.com/office/officeart/2016/7/layout/ChevronBlockProcess"/>
    <dgm:cxn modelId="{8C418924-8904-47CD-9EFB-6D8D7F7F2D45}" type="presParOf" srcId="{F72B066F-5596-47A4-9B24-C1D1E754539B}" destId="{CCEC4487-83A8-42EC-B3F3-A12C0C5D4F3D}" srcOrd="3" destOrd="0" presId="urn:microsoft.com/office/officeart/2016/7/layout/ChevronBlockProcess"/>
    <dgm:cxn modelId="{3797CCBF-7B71-473B-9354-BF4C4CBB46A4}" type="presParOf" srcId="{F72B066F-5596-47A4-9B24-C1D1E754539B}" destId="{8F3E05AB-23A2-4C20-8F4F-CB97B762FE88}" srcOrd="4" destOrd="0" presId="urn:microsoft.com/office/officeart/2016/7/layout/ChevronBlockProcess"/>
    <dgm:cxn modelId="{2BEC6D62-D3B8-4AE7-A2D6-96C67D246A80}" type="presParOf" srcId="{8F3E05AB-23A2-4C20-8F4F-CB97B762FE88}" destId="{35E63783-19A9-47F9-A4A0-F7FF2846B83A}" srcOrd="0" destOrd="0" presId="urn:microsoft.com/office/officeart/2016/7/layout/ChevronBlockProcess"/>
    <dgm:cxn modelId="{AF436A1E-FD46-4B49-9D5D-82ACB1A0DC8D}" type="presParOf" srcId="{8F3E05AB-23A2-4C20-8F4F-CB97B762FE88}" destId="{6E59994B-6348-48F8-866C-225C8BDAFE52}" srcOrd="1" destOrd="0" presId="urn:microsoft.com/office/officeart/2016/7/layout/ChevronBlockProcess"/>
    <dgm:cxn modelId="{03532FCB-A19B-48F3-A594-3FFC9FB48C58}" type="presParOf" srcId="{F72B066F-5596-47A4-9B24-C1D1E754539B}" destId="{7C21F1CE-E88D-4E9E-8CC7-AF2D165FF0B1}" srcOrd="5" destOrd="0" presId="urn:microsoft.com/office/officeart/2016/7/layout/ChevronBlockProcess"/>
    <dgm:cxn modelId="{C2CF423E-7A42-4487-878E-826061437D59}" type="presParOf" srcId="{F72B066F-5596-47A4-9B24-C1D1E754539B}" destId="{80DBBBBE-D03D-438B-AD78-C75D8EF0D9E6}" srcOrd="6" destOrd="0" presId="urn:microsoft.com/office/officeart/2016/7/layout/ChevronBlockProcess"/>
    <dgm:cxn modelId="{A69C31D1-D5F1-4E3A-B645-8D496185E3D7}" type="presParOf" srcId="{80DBBBBE-D03D-438B-AD78-C75D8EF0D9E6}" destId="{93D09139-7D69-44AB-BC60-0A72451593AD}" srcOrd="0" destOrd="0" presId="urn:microsoft.com/office/officeart/2016/7/layout/ChevronBlockProcess"/>
    <dgm:cxn modelId="{556321F3-380E-43B1-A854-9E4D05628968}" type="presParOf" srcId="{80DBBBBE-D03D-438B-AD78-C75D8EF0D9E6}" destId="{0C27C6E5-D90A-4265-A11F-0BD464AB8394}" srcOrd="1" destOrd="0" presId="urn:microsoft.com/office/officeart/2016/7/layout/ChevronBlock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5E9FD5-1E39-44F8-A028-CC1C8A78A83F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8EC341-E2DA-401E-9EA1-B3DC89FC9B99}">
      <dgm:prSet/>
      <dgm:spPr/>
      <dgm:t>
        <a:bodyPr/>
        <a:lstStyle/>
        <a:p>
          <a:r>
            <a:rPr lang="es-ES" dirty="0"/>
            <a:t>El estrés es uno de los principales factores que influyen en el insomnio y otros trastornos del sueño.</a:t>
          </a:r>
          <a:endParaRPr lang="en-US" dirty="0"/>
        </a:p>
      </dgm:t>
    </dgm:pt>
    <dgm:pt modelId="{5E677D5D-65B6-4C72-9E4F-8E25DDB14759}" type="parTrans" cxnId="{89A7B22D-C4EB-4084-98A8-BC41DDB8BA62}">
      <dgm:prSet/>
      <dgm:spPr/>
      <dgm:t>
        <a:bodyPr/>
        <a:lstStyle/>
        <a:p>
          <a:endParaRPr lang="en-US"/>
        </a:p>
      </dgm:t>
    </dgm:pt>
    <dgm:pt modelId="{A5BA2ADB-9AC1-44F9-951D-385452B3F160}" type="sibTrans" cxnId="{89A7B22D-C4EB-4084-98A8-BC41DDB8BA62}">
      <dgm:prSet/>
      <dgm:spPr/>
      <dgm:t>
        <a:bodyPr/>
        <a:lstStyle/>
        <a:p>
          <a:endParaRPr lang="en-US"/>
        </a:p>
      </dgm:t>
    </dgm:pt>
    <dgm:pt modelId="{5E10D1BA-F195-422A-BF4B-4212D25BAD2D}">
      <dgm:prSet/>
      <dgm:spPr/>
      <dgm:t>
        <a:bodyPr/>
        <a:lstStyle/>
        <a:p>
          <a:r>
            <a:rPr lang="es-ES" dirty="0"/>
            <a:t>La risa reduce los niveles de cortisol, adrenalina y epinefrina, hormonas que agravan el estrés. También libera hormonas del bienestar, como la dopamina.</a:t>
          </a:r>
          <a:endParaRPr lang="en-US" dirty="0"/>
        </a:p>
      </dgm:t>
    </dgm:pt>
    <dgm:pt modelId="{9FA458DC-3CAF-471F-B94E-40D31B96E1A0}" type="parTrans" cxnId="{0D162718-540C-454D-AEFB-8C8A8BD99287}">
      <dgm:prSet/>
      <dgm:spPr/>
      <dgm:t>
        <a:bodyPr/>
        <a:lstStyle/>
        <a:p>
          <a:endParaRPr lang="en-US"/>
        </a:p>
      </dgm:t>
    </dgm:pt>
    <dgm:pt modelId="{A2780263-AA38-4D33-8196-3E90C1F1A286}" type="sibTrans" cxnId="{0D162718-540C-454D-AEFB-8C8A8BD99287}">
      <dgm:prSet/>
      <dgm:spPr/>
      <dgm:t>
        <a:bodyPr/>
        <a:lstStyle/>
        <a:p>
          <a:endParaRPr lang="en-US"/>
        </a:p>
      </dgm:t>
    </dgm:pt>
    <dgm:pt modelId="{4A139191-557C-4372-AFEC-D66BE7C75A29}">
      <dgm:prSet/>
      <dgm:spPr/>
      <dgm:t>
        <a:bodyPr/>
        <a:lstStyle/>
        <a:p>
          <a:r>
            <a:rPr lang="es-ES" dirty="0"/>
            <a:t>El cacao y el chocolate son ricos en antioxidantes y se dice que reducen el estrés.</a:t>
          </a:r>
          <a:endParaRPr lang="en-US" dirty="0"/>
        </a:p>
      </dgm:t>
    </dgm:pt>
    <dgm:pt modelId="{32FB6482-0890-4084-8D9C-DDE83A07E24D}" type="parTrans" cxnId="{CEDC0C92-74E5-4127-98D1-BA7A78BFD2DC}">
      <dgm:prSet/>
      <dgm:spPr/>
      <dgm:t>
        <a:bodyPr/>
        <a:lstStyle/>
        <a:p>
          <a:endParaRPr lang="en-US"/>
        </a:p>
      </dgm:t>
    </dgm:pt>
    <dgm:pt modelId="{9B793372-36BB-4054-9D12-C2D3A60F6480}" type="sibTrans" cxnId="{CEDC0C92-74E5-4127-98D1-BA7A78BFD2DC}">
      <dgm:prSet/>
      <dgm:spPr/>
      <dgm:t>
        <a:bodyPr/>
        <a:lstStyle/>
        <a:p>
          <a:endParaRPr lang="en-US"/>
        </a:p>
      </dgm:t>
    </dgm:pt>
    <dgm:pt modelId="{AB325DA0-BD6D-4650-BC29-F83E3D12FB71}">
      <dgm:prSet/>
      <dgm:spPr/>
      <dgm:t>
        <a:bodyPr/>
        <a:lstStyle/>
        <a:p>
          <a:r>
            <a:rPr lang="es-ES" dirty="0"/>
            <a:t>Se cree que las pelotas antiestrés alivian el estrés porque aplican fuerza en los puntos de presión de las manos.</a:t>
          </a:r>
          <a:endParaRPr lang="en-US" dirty="0"/>
        </a:p>
      </dgm:t>
    </dgm:pt>
    <dgm:pt modelId="{58E5C543-7723-4D1A-867A-9D50C1C8BE3F}" type="parTrans" cxnId="{AA27EED9-5760-4414-8AE8-AA2ADD0DC430}">
      <dgm:prSet/>
      <dgm:spPr/>
      <dgm:t>
        <a:bodyPr/>
        <a:lstStyle/>
        <a:p>
          <a:endParaRPr lang="en-US"/>
        </a:p>
      </dgm:t>
    </dgm:pt>
    <dgm:pt modelId="{F9BDF3C3-C5D8-4820-8F1D-6E160B272543}" type="sibTrans" cxnId="{AA27EED9-5760-4414-8AE8-AA2ADD0DC430}">
      <dgm:prSet/>
      <dgm:spPr/>
      <dgm:t>
        <a:bodyPr/>
        <a:lstStyle/>
        <a:p>
          <a:endParaRPr lang="en-US"/>
        </a:p>
      </dgm:t>
    </dgm:pt>
    <dgm:pt modelId="{3158DD39-7D75-496A-997B-D67046F384FB}">
      <dgm:prSet/>
      <dgm:spPr/>
      <dgm:t>
        <a:bodyPr/>
        <a:lstStyle/>
        <a:p>
          <a:r>
            <a:rPr lang="es-ES" dirty="0"/>
            <a:t>El estrés nos prepara fisiológicamente para una emergencia. En ese momento, es útil. Pero puede aparecer en momentos en los que estamos a salvo, por lo que puede ser útil aprender a gestionar el estrés.</a:t>
          </a:r>
          <a:endParaRPr lang="en-US" dirty="0"/>
        </a:p>
      </dgm:t>
    </dgm:pt>
    <dgm:pt modelId="{83EF573F-6822-40DF-97CC-F9FF84DF7FE9}" type="parTrans" cxnId="{502A0C73-D9C7-4E72-B237-C37617DBDE8C}">
      <dgm:prSet/>
      <dgm:spPr/>
      <dgm:t>
        <a:bodyPr/>
        <a:lstStyle/>
        <a:p>
          <a:endParaRPr lang="en-US"/>
        </a:p>
      </dgm:t>
    </dgm:pt>
    <dgm:pt modelId="{99D7F32A-17FC-4BF5-9B29-5631E8804BB1}" type="sibTrans" cxnId="{502A0C73-D9C7-4E72-B237-C37617DBDE8C}">
      <dgm:prSet/>
      <dgm:spPr/>
      <dgm:t>
        <a:bodyPr/>
        <a:lstStyle/>
        <a:p>
          <a:endParaRPr lang="en-US"/>
        </a:p>
      </dgm:t>
    </dgm:pt>
    <dgm:pt modelId="{7141161D-D3D1-4255-B5C1-8BDFB16C9CCE}" type="pres">
      <dgm:prSet presAssocID="{355E9FD5-1E39-44F8-A028-CC1C8A78A83F}" presName="diagram" presStyleCnt="0">
        <dgm:presLayoutVars>
          <dgm:dir/>
          <dgm:resizeHandles val="exact"/>
        </dgm:presLayoutVars>
      </dgm:prSet>
      <dgm:spPr/>
    </dgm:pt>
    <dgm:pt modelId="{FE469F1A-9845-401B-A8DD-F1F1AEDB0DF0}" type="pres">
      <dgm:prSet presAssocID="{FC8EC341-E2DA-401E-9EA1-B3DC89FC9B99}" presName="node" presStyleLbl="node1" presStyleIdx="0" presStyleCnt="5">
        <dgm:presLayoutVars>
          <dgm:bulletEnabled val="1"/>
        </dgm:presLayoutVars>
      </dgm:prSet>
      <dgm:spPr/>
    </dgm:pt>
    <dgm:pt modelId="{B5889EC5-A232-4D91-8AFC-69D077AAA6A9}" type="pres">
      <dgm:prSet presAssocID="{A5BA2ADB-9AC1-44F9-951D-385452B3F160}" presName="sibTrans" presStyleCnt="0"/>
      <dgm:spPr/>
    </dgm:pt>
    <dgm:pt modelId="{810A96B4-3242-4BAE-A888-938F8D17B2D1}" type="pres">
      <dgm:prSet presAssocID="{5E10D1BA-F195-422A-BF4B-4212D25BAD2D}" presName="node" presStyleLbl="node1" presStyleIdx="1" presStyleCnt="5">
        <dgm:presLayoutVars>
          <dgm:bulletEnabled val="1"/>
        </dgm:presLayoutVars>
      </dgm:prSet>
      <dgm:spPr/>
    </dgm:pt>
    <dgm:pt modelId="{87494D80-86FE-4529-B9F6-268B0BB79E77}" type="pres">
      <dgm:prSet presAssocID="{A2780263-AA38-4D33-8196-3E90C1F1A286}" presName="sibTrans" presStyleCnt="0"/>
      <dgm:spPr/>
    </dgm:pt>
    <dgm:pt modelId="{450A5572-C5E9-43A5-B358-2463AD217260}" type="pres">
      <dgm:prSet presAssocID="{4A139191-557C-4372-AFEC-D66BE7C75A29}" presName="node" presStyleLbl="node1" presStyleIdx="2" presStyleCnt="5">
        <dgm:presLayoutVars>
          <dgm:bulletEnabled val="1"/>
        </dgm:presLayoutVars>
      </dgm:prSet>
      <dgm:spPr/>
    </dgm:pt>
    <dgm:pt modelId="{1D5DADD2-7AA1-4087-94C0-38E01AEC0377}" type="pres">
      <dgm:prSet presAssocID="{9B793372-36BB-4054-9D12-C2D3A60F6480}" presName="sibTrans" presStyleCnt="0"/>
      <dgm:spPr/>
    </dgm:pt>
    <dgm:pt modelId="{977C9CB6-1CDB-4BCE-AFCC-14098C142241}" type="pres">
      <dgm:prSet presAssocID="{AB325DA0-BD6D-4650-BC29-F83E3D12FB71}" presName="node" presStyleLbl="node1" presStyleIdx="3" presStyleCnt="5">
        <dgm:presLayoutVars>
          <dgm:bulletEnabled val="1"/>
        </dgm:presLayoutVars>
      </dgm:prSet>
      <dgm:spPr/>
    </dgm:pt>
    <dgm:pt modelId="{7C0D332E-3938-4E65-9713-71F8FD828B47}" type="pres">
      <dgm:prSet presAssocID="{F9BDF3C3-C5D8-4820-8F1D-6E160B272543}" presName="sibTrans" presStyleCnt="0"/>
      <dgm:spPr/>
    </dgm:pt>
    <dgm:pt modelId="{BE35B40E-6A93-4B96-8CAC-A6841652709A}" type="pres">
      <dgm:prSet presAssocID="{3158DD39-7D75-496A-997B-D67046F384FB}" presName="node" presStyleLbl="node1" presStyleIdx="4" presStyleCnt="5">
        <dgm:presLayoutVars>
          <dgm:bulletEnabled val="1"/>
        </dgm:presLayoutVars>
      </dgm:prSet>
      <dgm:spPr/>
    </dgm:pt>
  </dgm:ptLst>
  <dgm:cxnLst>
    <dgm:cxn modelId="{EBD19A0E-49BE-49B5-AC43-C650416AEAF6}" type="presOf" srcId="{5E10D1BA-F195-422A-BF4B-4212D25BAD2D}" destId="{810A96B4-3242-4BAE-A888-938F8D17B2D1}" srcOrd="0" destOrd="0" presId="urn:microsoft.com/office/officeart/2005/8/layout/default"/>
    <dgm:cxn modelId="{0D162718-540C-454D-AEFB-8C8A8BD99287}" srcId="{355E9FD5-1E39-44F8-A028-CC1C8A78A83F}" destId="{5E10D1BA-F195-422A-BF4B-4212D25BAD2D}" srcOrd="1" destOrd="0" parTransId="{9FA458DC-3CAF-471F-B94E-40D31B96E1A0}" sibTransId="{A2780263-AA38-4D33-8196-3E90C1F1A286}"/>
    <dgm:cxn modelId="{89A7B22D-C4EB-4084-98A8-BC41DDB8BA62}" srcId="{355E9FD5-1E39-44F8-A028-CC1C8A78A83F}" destId="{FC8EC341-E2DA-401E-9EA1-B3DC89FC9B99}" srcOrd="0" destOrd="0" parTransId="{5E677D5D-65B6-4C72-9E4F-8E25DDB14759}" sibTransId="{A5BA2ADB-9AC1-44F9-951D-385452B3F160}"/>
    <dgm:cxn modelId="{C667A03F-0D8E-4A54-B750-295584049887}" type="presOf" srcId="{3158DD39-7D75-496A-997B-D67046F384FB}" destId="{BE35B40E-6A93-4B96-8CAC-A6841652709A}" srcOrd="0" destOrd="0" presId="urn:microsoft.com/office/officeart/2005/8/layout/default"/>
    <dgm:cxn modelId="{0A84D84A-5461-469B-AD6C-E32CD61E3787}" type="presOf" srcId="{FC8EC341-E2DA-401E-9EA1-B3DC89FC9B99}" destId="{FE469F1A-9845-401B-A8DD-F1F1AEDB0DF0}" srcOrd="0" destOrd="0" presId="urn:microsoft.com/office/officeart/2005/8/layout/default"/>
    <dgm:cxn modelId="{502A0C73-D9C7-4E72-B237-C37617DBDE8C}" srcId="{355E9FD5-1E39-44F8-A028-CC1C8A78A83F}" destId="{3158DD39-7D75-496A-997B-D67046F384FB}" srcOrd="4" destOrd="0" parTransId="{83EF573F-6822-40DF-97CC-F9FF84DF7FE9}" sibTransId="{99D7F32A-17FC-4BF5-9B29-5631E8804BB1}"/>
    <dgm:cxn modelId="{CEDC0C92-74E5-4127-98D1-BA7A78BFD2DC}" srcId="{355E9FD5-1E39-44F8-A028-CC1C8A78A83F}" destId="{4A139191-557C-4372-AFEC-D66BE7C75A29}" srcOrd="2" destOrd="0" parTransId="{32FB6482-0890-4084-8D9C-DDE83A07E24D}" sibTransId="{9B793372-36BB-4054-9D12-C2D3A60F6480}"/>
    <dgm:cxn modelId="{26CA16B5-A203-42DF-AA38-982058AAF7B4}" type="presOf" srcId="{4A139191-557C-4372-AFEC-D66BE7C75A29}" destId="{450A5572-C5E9-43A5-B358-2463AD217260}" srcOrd="0" destOrd="0" presId="urn:microsoft.com/office/officeart/2005/8/layout/default"/>
    <dgm:cxn modelId="{5AECDAB8-7717-45CE-8D48-D71B92F6DFAA}" type="presOf" srcId="{355E9FD5-1E39-44F8-A028-CC1C8A78A83F}" destId="{7141161D-D3D1-4255-B5C1-8BDFB16C9CCE}" srcOrd="0" destOrd="0" presId="urn:microsoft.com/office/officeart/2005/8/layout/default"/>
    <dgm:cxn modelId="{AA27EED9-5760-4414-8AE8-AA2ADD0DC430}" srcId="{355E9FD5-1E39-44F8-A028-CC1C8A78A83F}" destId="{AB325DA0-BD6D-4650-BC29-F83E3D12FB71}" srcOrd="3" destOrd="0" parTransId="{58E5C543-7723-4D1A-867A-9D50C1C8BE3F}" sibTransId="{F9BDF3C3-C5D8-4820-8F1D-6E160B272543}"/>
    <dgm:cxn modelId="{7F5FB5E1-CA66-4E79-9110-22483301904C}" type="presOf" srcId="{AB325DA0-BD6D-4650-BC29-F83E3D12FB71}" destId="{977C9CB6-1CDB-4BCE-AFCC-14098C142241}" srcOrd="0" destOrd="0" presId="urn:microsoft.com/office/officeart/2005/8/layout/default"/>
    <dgm:cxn modelId="{C646C30C-61C1-457E-8239-D9C96CCFE16F}" type="presParOf" srcId="{7141161D-D3D1-4255-B5C1-8BDFB16C9CCE}" destId="{FE469F1A-9845-401B-A8DD-F1F1AEDB0DF0}" srcOrd="0" destOrd="0" presId="urn:microsoft.com/office/officeart/2005/8/layout/default"/>
    <dgm:cxn modelId="{70C85426-ABDE-4F70-BB4C-AA93D0A00294}" type="presParOf" srcId="{7141161D-D3D1-4255-B5C1-8BDFB16C9CCE}" destId="{B5889EC5-A232-4D91-8AFC-69D077AAA6A9}" srcOrd="1" destOrd="0" presId="urn:microsoft.com/office/officeart/2005/8/layout/default"/>
    <dgm:cxn modelId="{264A78CF-C1F9-47AE-8FDE-50785E855E58}" type="presParOf" srcId="{7141161D-D3D1-4255-B5C1-8BDFB16C9CCE}" destId="{810A96B4-3242-4BAE-A888-938F8D17B2D1}" srcOrd="2" destOrd="0" presId="urn:microsoft.com/office/officeart/2005/8/layout/default"/>
    <dgm:cxn modelId="{B29E291B-1D44-4D09-B427-BDCB906DA354}" type="presParOf" srcId="{7141161D-D3D1-4255-B5C1-8BDFB16C9CCE}" destId="{87494D80-86FE-4529-B9F6-268B0BB79E77}" srcOrd="3" destOrd="0" presId="urn:microsoft.com/office/officeart/2005/8/layout/default"/>
    <dgm:cxn modelId="{F4F78AEF-A99F-4B0F-BFDE-CD753EF504C3}" type="presParOf" srcId="{7141161D-D3D1-4255-B5C1-8BDFB16C9CCE}" destId="{450A5572-C5E9-43A5-B358-2463AD217260}" srcOrd="4" destOrd="0" presId="urn:microsoft.com/office/officeart/2005/8/layout/default"/>
    <dgm:cxn modelId="{92CA3AF1-D683-48B6-ACAC-BC6FABBA89E5}" type="presParOf" srcId="{7141161D-D3D1-4255-B5C1-8BDFB16C9CCE}" destId="{1D5DADD2-7AA1-4087-94C0-38E01AEC0377}" srcOrd="5" destOrd="0" presId="urn:microsoft.com/office/officeart/2005/8/layout/default"/>
    <dgm:cxn modelId="{29879B4B-22F0-4C42-84C9-70202BD65ECB}" type="presParOf" srcId="{7141161D-D3D1-4255-B5C1-8BDFB16C9CCE}" destId="{977C9CB6-1CDB-4BCE-AFCC-14098C142241}" srcOrd="6" destOrd="0" presId="urn:microsoft.com/office/officeart/2005/8/layout/default"/>
    <dgm:cxn modelId="{8691EA8E-3A7A-4728-9E04-519B117F8562}" type="presParOf" srcId="{7141161D-D3D1-4255-B5C1-8BDFB16C9CCE}" destId="{7C0D332E-3938-4E65-9713-71F8FD828B47}" srcOrd="7" destOrd="0" presId="urn:microsoft.com/office/officeart/2005/8/layout/default"/>
    <dgm:cxn modelId="{3CA48C60-3ACD-4173-85F2-25CEB45AC060}" type="presParOf" srcId="{7141161D-D3D1-4255-B5C1-8BDFB16C9CCE}" destId="{BE35B40E-6A93-4B96-8CAC-A6841652709A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6B42FB-506B-40B2-94C3-C658FAE171A8}">
      <dsp:nvSpPr>
        <dsp:cNvPr id="0" name=""/>
        <dsp:cNvSpPr/>
      </dsp:nvSpPr>
      <dsp:spPr>
        <a:xfrm>
          <a:off x="11418" y="582655"/>
          <a:ext cx="2510149" cy="753044"/>
        </a:xfrm>
        <a:prstGeom prst="chevron">
          <a:avLst>
            <a:gd name="adj" fmla="val 3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980" tIns="92980" rIns="92980" bIns="929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/>
            <a:t>Inhala</a:t>
          </a:r>
          <a:endParaRPr lang="en-US" sz="2800" kern="1200" dirty="0"/>
        </a:p>
      </dsp:txBody>
      <dsp:txXfrm>
        <a:off x="237331" y="582655"/>
        <a:ext cx="2058323" cy="753044"/>
      </dsp:txXfrm>
    </dsp:sp>
    <dsp:sp modelId="{A7963057-B249-4977-992F-8481D2946890}">
      <dsp:nvSpPr>
        <dsp:cNvPr id="0" name=""/>
        <dsp:cNvSpPr/>
      </dsp:nvSpPr>
      <dsp:spPr>
        <a:xfrm>
          <a:off x="11418" y="1335700"/>
          <a:ext cx="2284236" cy="220496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0505" tIns="180505" rIns="180505" bIns="361011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Inhala profunda y lentamente por la nariz, respirando hacia el bajo vientre (unos 4-5 segundos</a:t>
          </a:r>
          <a:r>
            <a:rPr lang="en-US" sz="2000" kern="1200" dirty="0"/>
            <a:t>).</a:t>
          </a:r>
        </a:p>
      </dsp:txBody>
      <dsp:txXfrm>
        <a:off x="11418" y="1335700"/>
        <a:ext cx="2284236" cy="2204961"/>
      </dsp:txXfrm>
    </dsp:sp>
    <dsp:sp modelId="{437333C8-11DA-4D23-97BD-158975E2753D}">
      <dsp:nvSpPr>
        <dsp:cNvPr id="0" name=""/>
        <dsp:cNvSpPr/>
      </dsp:nvSpPr>
      <dsp:spPr>
        <a:xfrm>
          <a:off x="2472042" y="582655"/>
          <a:ext cx="2510149" cy="753044"/>
        </a:xfrm>
        <a:prstGeom prst="chevron">
          <a:avLst>
            <a:gd name="adj" fmla="val 3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980" tIns="92980" rIns="92980" bIns="929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/>
            <a:t>Aguanta</a:t>
          </a:r>
          <a:endParaRPr lang="en-US" sz="2800" kern="1200" dirty="0"/>
        </a:p>
      </dsp:txBody>
      <dsp:txXfrm>
        <a:off x="2697955" y="582655"/>
        <a:ext cx="2058323" cy="753044"/>
      </dsp:txXfrm>
    </dsp:sp>
    <dsp:sp modelId="{C58CD623-B74D-495D-8DB1-50B26B3830F1}">
      <dsp:nvSpPr>
        <dsp:cNvPr id="0" name=""/>
        <dsp:cNvSpPr/>
      </dsp:nvSpPr>
      <dsp:spPr>
        <a:xfrm>
          <a:off x="2472042" y="1335700"/>
          <a:ext cx="2284236" cy="220496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0505" tIns="180505" rIns="180505" bIns="361011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Aguanta la respiración durante 1 - 2 segundos</a:t>
          </a:r>
          <a:r>
            <a:rPr lang="en-US" sz="2000" kern="1200" dirty="0"/>
            <a:t>.</a:t>
          </a:r>
        </a:p>
      </dsp:txBody>
      <dsp:txXfrm>
        <a:off x="2472042" y="1335700"/>
        <a:ext cx="2284236" cy="2204961"/>
      </dsp:txXfrm>
    </dsp:sp>
    <dsp:sp modelId="{35E63783-19A9-47F9-A4A0-F7FF2846B83A}">
      <dsp:nvSpPr>
        <dsp:cNvPr id="0" name=""/>
        <dsp:cNvSpPr/>
      </dsp:nvSpPr>
      <dsp:spPr>
        <a:xfrm>
          <a:off x="4932667" y="582655"/>
          <a:ext cx="2510149" cy="753044"/>
        </a:xfrm>
        <a:prstGeom prst="chevron">
          <a:avLst>
            <a:gd name="adj" fmla="val 3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980" tIns="92980" rIns="92980" bIns="929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/>
            <a:t>Exhala</a:t>
          </a:r>
          <a:endParaRPr lang="en-US" sz="2800" kern="1200" dirty="0"/>
        </a:p>
      </dsp:txBody>
      <dsp:txXfrm>
        <a:off x="5158580" y="582655"/>
        <a:ext cx="2058323" cy="753044"/>
      </dsp:txXfrm>
    </dsp:sp>
    <dsp:sp modelId="{6E59994B-6348-48F8-866C-225C8BDAFE52}">
      <dsp:nvSpPr>
        <dsp:cNvPr id="0" name=""/>
        <dsp:cNvSpPr/>
      </dsp:nvSpPr>
      <dsp:spPr>
        <a:xfrm>
          <a:off x="4932667" y="1335700"/>
          <a:ext cx="2284236" cy="220496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0505" tIns="180505" rIns="180505" bIns="361011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Exhala lentamente por la boca (unos 4-6 segundos</a:t>
          </a:r>
          <a:r>
            <a:rPr lang="en-US" sz="2000" kern="1200" dirty="0"/>
            <a:t>). </a:t>
          </a:r>
        </a:p>
      </dsp:txBody>
      <dsp:txXfrm>
        <a:off x="4932667" y="1335700"/>
        <a:ext cx="2284236" cy="2204961"/>
      </dsp:txXfrm>
    </dsp:sp>
    <dsp:sp modelId="{93D09139-7D69-44AB-BC60-0A72451593AD}">
      <dsp:nvSpPr>
        <dsp:cNvPr id="0" name=""/>
        <dsp:cNvSpPr/>
      </dsp:nvSpPr>
      <dsp:spPr>
        <a:xfrm>
          <a:off x="7393291" y="582655"/>
          <a:ext cx="2510149" cy="753044"/>
        </a:xfrm>
        <a:prstGeom prst="chevron">
          <a:avLst>
            <a:gd name="adj" fmla="val 3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980" tIns="92980" rIns="92980" bIns="929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/>
            <a:t>Espera</a:t>
          </a:r>
          <a:endParaRPr lang="en-US" sz="2800" kern="1200" dirty="0"/>
        </a:p>
      </dsp:txBody>
      <dsp:txXfrm>
        <a:off x="7619204" y="582655"/>
        <a:ext cx="2058323" cy="753044"/>
      </dsp:txXfrm>
    </dsp:sp>
    <dsp:sp modelId="{0C27C6E5-D90A-4265-A11F-0BD464AB8394}">
      <dsp:nvSpPr>
        <dsp:cNvPr id="0" name=""/>
        <dsp:cNvSpPr/>
      </dsp:nvSpPr>
      <dsp:spPr>
        <a:xfrm>
          <a:off x="7393291" y="1335700"/>
          <a:ext cx="2284236" cy="220496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0505" tIns="180505" rIns="180505" bIns="361011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Espera</a:t>
          </a:r>
          <a:r>
            <a:rPr lang="en-US" sz="2000" kern="1200" dirty="0"/>
            <a:t> </a:t>
          </a:r>
          <a:r>
            <a:rPr lang="en-US" sz="2000" kern="1200" dirty="0" err="1"/>
            <a:t>unos</a:t>
          </a:r>
          <a:r>
            <a:rPr lang="en-US" sz="2000" kern="1200" dirty="0"/>
            <a:t> </a:t>
          </a:r>
          <a:r>
            <a:rPr lang="en-US" sz="2000" kern="1200" dirty="0" err="1"/>
            <a:t>segundos</a:t>
          </a:r>
          <a:r>
            <a:rPr lang="en-US" sz="2000" kern="1200" dirty="0"/>
            <a:t> antes de </a:t>
          </a:r>
          <a:r>
            <a:rPr lang="en-US" sz="2000" kern="1200" dirty="0" err="1"/>
            <a:t>volver</a:t>
          </a:r>
          <a:r>
            <a:rPr lang="en-US" sz="2000" kern="1200" dirty="0"/>
            <a:t> a </a:t>
          </a:r>
          <a:r>
            <a:rPr lang="en-US" sz="2000" kern="1200" dirty="0" err="1"/>
            <a:t>respirar</a:t>
          </a:r>
          <a:r>
            <a:rPr lang="en-US" sz="2000" kern="1200" dirty="0"/>
            <a:t> </a:t>
          </a:r>
          <a:r>
            <a:rPr lang="en-US" sz="2000" kern="1200" dirty="0" err="1"/>
            <a:t>lenta</a:t>
          </a:r>
          <a:r>
            <a:rPr lang="en-US" sz="2000" kern="1200" dirty="0"/>
            <a:t> y </a:t>
          </a:r>
          <a:r>
            <a:rPr lang="en-US" sz="2000" kern="1200" dirty="0" err="1"/>
            <a:t>profundamente</a:t>
          </a:r>
          <a:r>
            <a:rPr lang="en-US" sz="2000" kern="1200" dirty="0"/>
            <a:t>.</a:t>
          </a:r>
        </a:p>
      </dsp:txBody>
      <dsp:txXfrm>
        <a:off x="7393291" y="1335700"/>
        <a:ext cx="2284236" cy="22049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469F1A-9845-401B-A8DD-F1F1AEDB0DF0}">
      <dsp:nvSpPr>
        <dsp:cNvPr id="0" name=""/>
        <dsp:cNvSpPr/>
      </dsp:nvSpPr>
      <dsp:spPr>
        <a:xfrm>
          <a:off x="371585" y="579"/>
          <a:ext cx="2693918" cy="16163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El estrés es uno de los principales factores que influyen en el insomnio y otros trastornos del sueño.</a:t>
          </a:r>
          <a:endParaRPr lang="en-US" sz="1400" kern="1200" dirty="0"/>
        </a:p>
      </dsp:txBody>
      <dsp:txXfrm>
        <a:off x="371585" y="579"/>
        <a:ext cx="2693918" cy="1616351"/>
      </dsp:txXfrm>
    </dsp:sp>
    <dsp:sp modelId="{810A96B4-3242-4BAE-A888-938F8D17B2D1}">
      <dsp:nvSpPr>
        <dsp:cNvPr id="0" name=""/>
        <dsp:cNvSpPr/>
      </dsp:nvSpPr>
      <dsp:spPr>
        <a:xfrm>
          <a:off x="3334896" y="579"/>
          <a:ext cx="2693918" cy="16163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La risa reduce los niveles de cortisol, adrenalina y epinefrina, hormonas que agravan el estrés. También libera hormonas del bienestar, como la dopamina.</a:t>
          </a:r>
          <a:endParaRPr lang="en-US" sz="1400" kern="1200" dirty="0"/>
        </a:p>
      </dsp:txBody>
      <dsp:txXfrm>
        <a:off x="3334896" y="579"/>
        <a:ext cx="2693918" cy="1616351"/>
      </dsp:txXfrm>
    </dsp:sp>
    <dsp:sp modelId="{450A5572-C5E9-43A5-B358-2463AD217260}">
      <dsp:nvSpPr>
        <dsp:cNvPr id="0" name=""/>
        <dsp:cNvSpPr/>
      </dsp:nvSpPr>
      <dsp:spPr>
        <a:xfrm>
          <a:off x="371585" y="1886322"/>
          <a:ext cx="2693918" cy="16163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El cacao y el chocolate son ricos en antioxidantes y se dice que reducen el estrés.</a:t>
          </a:r>
          <a:endParaRPr lang="en-US" sz="1400" kern="1200" dirty="0"/>
        </a:p>
      </dsp:txBody>
      <dsp:txXfrm>
        <a:off x="371585" y="1886322"/>
        <a:ext cx="2693918" cy="1616351"/>
      </dsp:txXfrm>
    </dsp:sp>
    <dsp:sp modelId="{977C9CB6-1CDB-4BCE-AFCC-14098C142241}">
      <dsp:nvSpPr>
        <dsp:cNvPr id="0" name=""/>
        <dsp:cNvSpPr/>
      </dsp:nvSpPr>
      <dsp:spPr>
        <a:xfrm>
          <a:off x="3334896" y="1886322"/>
          <a:ext cx="2693918" cy="16163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Se cree que las pelotas antiestrés alivian el estrés porque aplican fuerza en los puntos de presión de las manos.</a:t>
          </a:r>
          <a:endParaRPr lang="en-US" sz="1400" kern="1200" dirty="0"/>
        </a:p>
      </dsp:txBody>
      <dsp:txXfrm>
        <a:off x="3334896" y="1886322"/>
        <a:ext cx="2693918" cy="1616351"/>
      </dsp:txXfrm>
    </dsp:sp>
    <dsp:sp modelId="{BE35B40E-6A93-4B96-8CAC-A6841652709A}">
      <dsp:nvSpPr>
        <dsp:cNvPr id="0" name=""/>
        <dsp:cNvSpPr/>
      </dsp:nvSpPr>
      <dsp:spPr>
        <a:xfrm>
          <a:off x="1853241" y="3772066"/>
          <a:ext cx="2693918" cy="16163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El estrés nos prepara fisiológicamente para una emergencia. En ese momento, es útil. Pero puede aparecer en momentos en los que estamos a salvo, por lo que puede ser útil aprender a gestionar el estrés.</a:t>
          </a:r>
          <a:endParaRPr lang="en-US" sz="1400" kern="1200" dirty="0"/>
        </a:p>
      </dsp:txBody>
      <dsp:txXfrm>
        <a:off x="1853241" y="3772066"/>
        <a:ext cx="2693918" cy="16163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ChevronBlockProcess">
  <dgm:title val="Chevron Block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28"/>
      <dgm:constr type="primFontSz" for="des" forName="desTx" refType="primFontSz" refFor="des" refForName="parTx" op="lte" fact="0.75"/>
      <dgm:constr type="h" for="des" forName="desTx" op="equ"/>
      <dgm:constr type="w" for="ch" forName="space" refType="w" op="equ" fact="-0.005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7">
          <dgm:if name="Name8" func="var" arg="dir" op="equ" val="norm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/>
              <dgm:constr type="w" for="ch" forName="desTx" refType="w" refFor="ch" refForName="parTx" fact="0.91"/>
              <dgm:constr type="t" for="ch" forName="desTx" refType="h" refFor="ch" refForName="parTx"/>
            </dgm:constrLst>
          </dgm:if>
          <dgm:else name="Name9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 refType="w" fact="0.09"/>
              <dgm:constr type="w" for="ch" forName="desTx" refType="w" refFor="ch" refForName="parTx" fact="0.91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choose name="Name10">
            <dgm:if name="Name11" func="var" arg="dir" op="equ" val="norm">
              <dgm:shape xmlns:r="http://schemas.openxmlformats.org/officeDocument/2006/relationships" type="chevron" r:blip="">
                <dgm:adjLst>
                  <dgm:adj idx="1" val="0.3"/>
                </dgm:adjLst>
              </dgm:shape>
            </dgm:if>
            <dgm:else name="Name12">
              <dgm:shape xmlns:r="http://schemas.openxmlformats.org/officeDocument/2006/relationships" rot="180" type="chevron" r:blip="">
                <dgm:adjLst/>
              </dgm:shape>
            </dgm:else>
          </dgm:choose>
          <dgm:presOf axis="self" ptType="node"/>
          <dgm:choose name="Name13">
            <dgm:if name="Name14" func="var" arg="dir" op="equ" val="norm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if>
            <dgm:else name="Name15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else>
          </dgm:choose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0"/>
            <dgm:constr type="tMarg" refType="w" fact="0.224"/>
            <dgm:constr type="bMarg" refType="w" fact="0.448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D9960-406F-4187-A0E6-BD19C6840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26" y="919716"/>
            <a:ext cx="8504275" cy="3551275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27E7FE-647D-4B2F-BA13-AB3ED4C5CF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326" y="4795284"/>
            <a:ext cx="8504275" cy="1084522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16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EF785-E0A7-4496-A5BA-49B0156F2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4706" y="6433202"/>
            <a:ext cx="2426446" cy="367841"/>
          </a:xfrm>
        </p:spPr>
        <p:txBody>
          <a:bodyPr/>
          <a:lstStyle/>
          <a:p>
            <a:fld id="{32637B58-87C1-446D-BDA9-B06F4BCF7782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2C627-38A1-4A14-8822-D8D33751C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BE346-5F34-48CD-8928-DA8567AE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3203"/>
            <a:ext cx="702781" cy="367842"/>
          </a:xfrm>
        </p:spPr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708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B05F0-2B44-47BC-86B3-58E2C7080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5B5DA-7628-4AC1-8EAE-5010C2A98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4E7C3-7830-49F3-9F45-4B2F2B4C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5E328-AD12-449C-BE6E-76DF005E8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F374F-390D-49D8-A7C8-5BEFA3532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54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50F530-2925-4F98-89EC-95C2EC4769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79366-3281-483D-8731-0D01B2B24A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ED8B2-BE7F-4417-8A8A-A95C8BB70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A0D96-671F-4A85-89C6-946624CB1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BA434-2E32-4719-B45C-0490D6852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69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839C-7D7A-49F1-8BFE-85C6C7D78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256" y="590668"/>
            <a:ext cx="9914859" cy="13290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748DC-EBB9-44C6-8566-38F87FF7F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919673"/>
            <a:ext cx="9914860" cy="412331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42198-F50F-4C8A-9BD9-4CC3950F8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32637B58-87C1-446D-BDA9-B06F4BCF7782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2F5AB-D8C6-4AE1-8FAE-CD0499CB6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736" y="6437376"/>
            <a:ext cx="3775914" cy="365125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C58D8-B582-4DB3-A94D-056240199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54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8A94B-011C-4B13-8C12-E91BF7A40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320800"/>
            <a:ext cx="9144000" cy="3095813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6D5F3-887C-4A8F-842A-0294A9FB0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3999" y="4589463"/>
            <a:ext cx="91440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4588B-131A-42F3-B76C-62BD65E48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1AB28-20BD-4CD8-9840-985C3EDBA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3C85C-3801-46F0-A100-616F5F2F8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016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5CB06-0454-4BF1-8011-F8B1A9595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20A70-D33B-4461-B74C-3F59ADB161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8813" y="2163725"/>
            <a:ext cx="4610986" cy="4013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81BDF9-836E-431C-8EFA-417A9BEE9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7260" y="2163725"/>
            <a:ext cx="4853763" cy="40132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BD9F59-B591-4E2F-899E-3CA78CE82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6CFD12-B3EC-432C-B264-8AB571CAA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3CBBA-71B3-4857-80E7-525E89FD9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128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51886-4F39-4E3E-948D-DBC73F267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C7B2A-B6BE-46FD-9278-A5246BF7E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85295-E4B5-4D75-954F-B07A2F4CA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5623"/>
            <a:ext cx="5157787" cy="355403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87ABF0-C78D-4589-8FA5-0D6238B4B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6A4064-2E0A-4FC3-837B-14EC0EF3A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5623"/>
            <a:ext cx="5183188" cy="355404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E3C169-8D29-4CC4-9581-748178F3C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4EC709-AAD9-475C-AC6A-943A8E872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0C0E3E-587D-46EB-AAF5-011C137B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68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3E062-B7F5-4D30-B416-1BBB4A7D0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BDFF7A-EBD3-4FEB-8451-5D7355069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F54A2D-2C4B-4E1D-AC16-E3B1F1DDB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11F373-DB96-4AEA-8E3E-7EDEA213D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71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828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09F8C-8071-4BE5-AD6F-C98F481D1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135B3-14BA-4A88-B6B3-88B77B1C6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7C3A4D-5B69-44B4-B17F-770E83F00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1C41D-2A59-4512-8034-6DB705787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5C494-778C-4EE6-9402-242E1CDD9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5677B9-C338-4033-9AFE-B8B81C5D8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714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B77DE-4C2E-476F-A419-57470FB66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9FD1A0-93AE-469A-ADDF-2453B64CAA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19C9C-EF97-4910-9419-6D7202609E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A87172-A64E-4C38-82ED-2A7050B0F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0C3E24-28E2-4512-BEA0-DAEC5E84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F04F0D-DA84-434D-B136-BEE9FD80A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360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A08E557-10DB-421A-876E-1AE58F8E07C4}"/>
              </a:ext>
            </a:extLst>
          </p:cNvPr>
          <p:cNvSpPr/>
          <p:nvPr/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EBCA0-8609-4F35-8CA7-7AD35FDACD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5613" y="6434560"/>
            <a:ext cx="3428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spc="50" baseline="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DA9639-38D2-4CD4-A861-F6B4C6CB9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775" y="590372"/>
            <a:ext cx="10202248" cy="1325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F00B1-16C1-47B3-A7A0-B71468312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8825" y="1916262"/>
            <a:ext cx="10192198" cy="4133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F9501-5B6B-4DAF-B59D-3C129ED805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17000" y="6433202"/>
            <a:ext cx="2374150" cy="3678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5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32637B58-87C1-446D-BDA9-B06F4BCF7782}" type="datetimeFigureOut">
              <a:rPr lang="en-US" smtClean="0"/>
              <a:pPr/>
              <a:t>9/19/2023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85DBD-B7AE-41D8-8CF1-B21CD58E1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1150" y="6433203"/>
            <a:ext cx="693263" cy="367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FFFFF"/>
                </a:solidFill>
                <a:latin typeface="+mj-lt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32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5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2736">
          <p15:clr>
            <a:srgbClr val="F26B43"/>
          </p15:clr>
        </p15:guide>
        <p15:guide id="4" orient="horz" pos="3312">
          <p15:clr>
            <a:srgbClr val="F26B43"/>
          </p15:clr>
        </p15:guide>
        <p15:guide id="5" orient="horz" pos="432">
          <p15:clr>
            <a:srgbClr val="F26B43"/>
          </p15:clr>
        </p15:guide>
        <p15:guide id="7" pos="4416">
          <p15:clr>
            <a:srgbClr val="F26B43"/>
          </p15:clr>
        </p15:guide>
        <p15:guide id="8" pos="5568">
          <p15:clr>
            <a:srgbClr val="F26B43"/>
          </p15:clr>
        </p15:guide>
        <p15:guide id="9" pos="7296">
          <p15:clr>
            <a:srgbClr val="F26B43"/>
          </p15:clr>
        </p15:guide>
        <p15:guide id="10" pos="2688">
          <p15:clr>
            <a:srgbClr val="F26B43"/>
          </p15:clr>
        </p15:guide>
        <p15:guide id="11" pos="1536">
          <p15:clr>
            <a:srgbClr val="F26B43"/>
          </p15:clr>
        </p15:guide>
        <p15:guide id="12" pos="384">
          <p15:clr>
            <a:srgbClr val="F26B43"/>
          </p15:clr>
        </p15:guide>
        <p15:guide id="13" pos="2112">
          <p15:clr>
            <a:srgbClr val="F26B43"/>
          </p15:clr>
        </p15:guide>
        <p15:guide id="14" pos="4992">
          <p15:clr>
            <a:srgbClr val="F26B43"/>
          </p15:clr>
        </p15:guide>
        <p15:guide id="15" pos="6720">
          <p15:clr>
            <a:srgbClr val="F26B43"/>
          </p15:clr>
        </p15:guide>
        <p15:guide id="16" pos="960">
          <p15:clr>
            <a:srgbClr val="F26B43"/>
          </p15:clr>
        </p15:guide>
        <p15:guide id="17" pos="3264">
          <p15:clr>
            <a:srgbClr val="F26B43"/>
          </p15:clr>
        </p15:guide>
        <p15:guide id="18" orient="horz" pos="1008">
          <p15:clr>
            <a:srgbClr val="F26B43"/>
          </p15:clr>
        </p15:guide>
        <p15:guide id="19" orient="horz" pos="3888">
          <p15:clr>
            <a:srgbClr val="F26B43"/>
          </p15:clr>
        </p15:guide>
        <p15:guide id="20" pos="6144">
          <p15:clr>
            <a:srgbClr val="F26B43"/>
          </p15:clr>
        </p15:guide>
        <p15:guide id="21" orient="horz" pos="1584">
          <p15:clr>
            <a:srgbClr val="F26B43"/>
          </p15:clr>
        </p15:guide>
        <p15:guide id="22" pos="576">
          <p15:clr>
            <a:srgbClr val="F26B43"/>
          </p15:clr>
        </p15:guide>
        <p15:guide id="23" pos="7104">
          <p15:clr>
            <a:srgbClr val="F26B43"/>
          </p15:clr>
        </p15:guide>
        <p15:guide id="24" pos="768">
          <p15:clr>
            <a:srgbClr val="F26B43"/>
          </p15:clr>
        </p15:guide>
        <p15:guide id="25" pos="69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hO02wUzgkc?feature=oembed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XZ5l7G6T2I?feature=oembed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8E490-99B0-42E6-1C52-1FDE281237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Relajación: Cómo Afecta al Cerebro y al Cuerpo</a:t>
            </a:r>
            <a:endParaRPr lang="en-US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875BDC8D-8F41-FF54-B0CC-DE9FA07650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234574" y="4720715"/>
            <a:ext cx="4855824" cy="161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832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AD415D88-0075-4A82-A283-1E6021BDC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052C4CA-EF1C-4037-ADF2-52072C0FA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38901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DA5E1F-3AD4-6B78-DC91-9737D7D7E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584634"/>
            <a:ext cx="9753599" cy="1111261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>
                <a:solidFill>
                  <a:srgbClr val="FFFFFF"/>
                </a:solidFill>
              </a:rPr>
              <a:t>Cómo Reacciona Nuestro Cuerpo </a:t>
            </a:r>
            <a:br>
              <a:rPr lang="es-ES" dirty="0">
                <a:solidFill>
                  <a:srgbClr val="FFFFFF"/>
                </a:solidFill>
              </a:rPr>
            </a:br>
            <a:r>
              <a:rPr lang="es-ES" dirty="0">
                <a:solidFill>
                  <a:srgbClr val="FFFFFF"/>
                </a:solidFill>
              </a:rPr>
              <a:t>al Estrés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D8FEA-3262-2DD8-983C-0D8CF4264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737223"/>
            <a:ext cx="6096000" cy="3439739"/>
          </a:xfrm>
        </p:spPr>
        <p:txBody>
          <a:bodyPr anchor="t">
            <a:normAutofit/>
          </a:bodyPr>
          <a:lstStyle/>
          <a:p>
            <a:r>
              <a:rPr lang="es-ES" dirty="0"/>
              <a:t>Efectos Comunes del Estrés en tu comportamiento</a:t>
            </a:r>
            <a:r>
              <a:rPr lang="en-US" dirty="0"/>
              <a:t>:</a:t>
            </a:r>
          </a:p>
          <a:p>
            <a:pPr lvl="1"/>
            <a:r>
              <a:rPr lang="es-ES" dirty="0"/>
              <a:t>Comer en exceso o no comer</a:t>
            </a:r>
          </a:p>
          <a:p>
            <a:pPr lvl="1"/>
            <a:r>
              <a:rPr lang="es-ES" dirty="0"/>
              <a:t>Estallido de ira</a:t>
            </a:r>
          </a:p>
          <a:p>
            <a:pPr lvl="1"/>
            <a:r>
              <a:rPr lang="es-ES" dirty="0"/>
              <a:t>Consumo de drogas o alcohol</a:t>
            </a:r>
          </a:p>
          <a:p>
            <a:pPr lvl="1"/>
            <a:r>
              <a:rPr lang="es-ES" dirty="0"/>
              <a:t>Consumo de tabaco</a:t>
            </a:r>
          </a:p>
          <a:p>
            <a:pPr lvl="1"/>
            <a:r>
              <a:rPr lang="es-ES" dirty="0"/>
              <a:t>Retraimiento social</a:t>
            </a:r>
          </a:p>
          <a:p>
            <a:pPr lvl="1"/>
            <a:r>
              <a:rPr lang="es-ES" dirty="0"/>
              <a:t>Disminución de la energía</a:t>
            </a:r>
            <a:endParaRPr lang="en-US" dirty="0"/>
          </a:p>
        </p:txBody>
      </p:sp>
      <p:pic>
        <p:nvPicPr>
          <p:cNvPr id="5" name="Picture 4" descr="Child sleeping on books">
            <a:extLst>
              <a:ext uri="{FF2B5EF4-FFF2-40B4-BE49-F238E27FC236}">
                <a16:creationId xmlns:a16="http://schemas.microsoft.com/office/drawing/2014/main" id="{96375D3E-B217-2D5A-9C7E-3066ABA3A2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7" r="14592" b="-1"/>
          <a:stretch/>
        </p:blipFill>
        <p:spPr>
          <a:xfrm>
            <a:off x="7924801" y="2138901"/>
            <a:ext cx="4267200" cy="4727565"/>
          </a:xfrm>
          <a:prstGeom prst="rect">
            <a:avLst/>
          </a:prstGeom>
        </p:spPr>
      </p:pic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DD9E71F0-7A48-4C29-8E61-F44D090F7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8353" y="-4014"/>
            <a:ext cx="2343647" cy="4393053"/>
          </a:xfrm>
          <a:custGeom>
            <a:avLst/>
            <a:gdLst>
              <a:gd name="connsiteX0" fmla="*/ 2338914 w 2343647"/>
              <a:gd name="connsiteY0" fmla="*/ 0 h 4393053"/>
              <a:gd name="connsiteX1" fmla="*/ 2340512 w 2343647"/>
              <a:gd name="connsiteY1" fmla="*/ 0 h 4393053"/>
              <a:gd name="connsiteX2" fmla="*/ 2341290 w 2343647"/>
              <a:gd name="connsiteY2" fmla="*/ 1095261 h 4393053"/>
              <a:gd name="connsiteX3" fmla="*/ 2343647 w 2343647"/>
              <a:gd name="connsiteY3" fmla="*/ 4393053 h 4393053"/>
              <a:gd name="connsiteX4" fmla="*/ 2340504 w 2343647"/>
              <a:gd name="connsiteY4" fmla="*/ 4330809 h 4393053"/>
              <a:gd name="connsiteX5" fmla="*/ 134816 w 2343647"/>
              <a:gd name="connsiteY5" fmla="*/ 2139079 h 4393053"/>
              <a:gd name="connsiteX6" fmla="*/ 0 w 2343647"/>
              <a:gd name="connsiteY6" fmla="*/ 2132696 h 4393053"/>
              <a:gd name="connsiteX7" fmla="*/ 134816 w 2343647"/>
              <a:gd name="connsiteY7" fmla="*/ 2126313 h 4393053"/>
              <a:gd name="connsiteX8" fmla="*/ 2309087 w 2343647"/>
              <a:gd name="connsiteY8" fmla="*/ 203119 h 439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3647" h="4393053">
                <a:moveTo>
                  <a:pt x="2338914" y="0"/>
                </a:moveTo>
                <a:lnTo>
                  <a:pt x="2340512" y="0"/>
                </a:lnTo>
                <a:lnTo>
                  <a:pt x="2341290" y="1095261"/>
                </a:lnTo>
                <a:cubicBezTo>
                  <a:pt x="2342076" y="2194525"/>
                  <a:pt x="2342861" y="3278435"/>
                  <a:pt x="2343647" y="4393053"/>
                </a:cubicBezTo>
                <a:lnTo>
                  <a:pt x="2340504" y="4330809"/>
                </a:lnTo>
                <a:cubicBezTo>
                  <a:pt x="2222700" y="3170819"/>
                  <a:pt x="1296917" y="2249689"/>
                  <a:pt x="134816" y="2139079"/>
                </a:cubicBezTo>
                <a:lnTo>
                  <a:pt x="0" y="2132696"/>
                </a:lnTo>
                <a:lnTo>
                  <a:pt x="134816" y="2126313"/>
                </a:lnTo>
                <a:cubicBezTo>
                  <a:pt x="1224286" y="2022616"/>
                  <a:pt x="2106054" y="1254528"/>
                  <a:pt x="2309087" y="2031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B075398C-58B1-464A-9B13-3374F24FA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8353" y="-4014"/>
            <a:ext cx="2343647" cy="4393053"/>
          </a:xfrm>
          <a:custGeom>
            <a:avLst/>
            <a:gdLst>
              <a:gd name="connsiteX0" fmla="*/ 2338914 w 2343647"/>
              <a:gd name="connsiteY0" fmla="*/ 0 h 4393053"/>
              <a:gd name="connsiteX1" fmla="*/ 2340512 w 2343647"/>
              <a:gd name="connsiteY1" fmla="*/ 0 h 4393053"/>
              <a:gd name="connsiteX2" fmla="*/ 2341290 w 2343647"/>
              <a:gd name="connsiteY2" fmla="*/ 1095261 h 4393053"/>
              <a:gd name="connsiteX3" fmla="*/ 2343647 w 2343647"/>
              <a:gd name="connsiteY3" fmla="*/ 4393053 h 4393053"/>
              <a:gd name="connsiteX4" fmla="*/ 2340504 w 2343647"/>
              <a:gd name="connsiteY4" fmla="*/ 4330809 h 4393053"/>
              <a:gd name="connsiteX5" fmla="*/ 134816 w 2343647"/>
              <a:gd name="connsiteY5" fmla="*/ 2139079 h 4393053"/>
              <a:gd name="connsiteX6" fmla="*/ 0 w 2343647"/>
              <a:gd name="connsiteY6" fmla="*/ 2132696 h 4393053"/>
              <a:gd name="connsiteX7" fmla="*/ 134816 w 2343647"/>
              <a:gd name="connsiteY7" fmla="*/ 2126313 h 4393053"/>
              <a:gd name="connsiteX8" fmla="*/ 2309087 w 2343647"/>
              <a:gd name="connsiteY8" fmla="*/ 203119 h 439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3647" h="4393053">
                <a:moveTo>
                  <a:pt x="2338914" y="0"/>
                </a:moveTo>
                <a:lnTo>
                  <a:pt x="2340512" y="0"/>
                </a:lnTo>
                <a:lnTo>
                  <a:pt x="2341290" y="1095261"/>
                </a:lnTo>
                <a:cubicBezTo>
                  <a:pt x="2342076" y="2194525"/>
                  <a:pt x="2342861" y="3278435"/>
                  <a:pt x="2343647" y="4393053"/>
                </a:cubicBezTo>
                <a:lnTo>
                  <a:pt x="2340504" y="4330809"/>
                </a:lnTo>
                <a:cubicBezTo>
                  <a:pt x="2222700" y="3170819"/>
                  <a:pt x="1296917" y="2249689"/>
                  <a:pt x="134816" y="2139079"/>
                </a:cubicBezTo>
                <a:lnTo>
                  <a:pt x="0" y="2132696"/>
                </a:lnTo>
                <a:lnTo>
                  <a:pt x="134816" y="2126313"/>
                </a:lnTo>
                <a:cubicBezTo>
                  <a:pt x="1224286" y="2022616"/>
                  <a:pt x="2106054" y="1254528"/>
                  <a:pt x="2309087" y="203119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225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1B4153B-B110-4ED7-8630-3CABE81A3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A5C78E-B270-4285-98D2-CD98C01BA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03942" cy="21289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3A2060A-9B94-4B72-B661-8908DD26C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8353" y="-4014"/>
            <a:ext cx="2343647" cy="4393053"/>
          </a:xfrm>
          <a:custGeom>
            <a:avLst/>
            <a:gdLst>
              <a:gd name="connsiteX0" fmla="*/ 2338914 w 2343647"/>
              <a:gd name="connsiteY0" fmla="*/ 0 h 4393053"/>
              <a:gd name="connsiteX1" fmla="*/ 2340512 w 2343647"/>
              <a:gd name="connsiteY1" fmla="*/ 0 h 4393053"/>
              <a:gd name="connsiteX2" fmla="*/ 2341290 w 2343647"/>
              <a:gd name="connsiteY2" fmla="*/ 1095261 h 4393053"/>
              <a:gd name="connsiteX3" fmla="*/ 2343647 w 2343647"/>
              <a:gd name="connsiteY3" fmla="*/ 4393053 h 4393053"/>
              <a:gd name="connsiteX4" fmla="*/ 2340504 w 2343647"/>
              <a:gd name="connsiteY4" fmla="*/ 4330809 h 4393053"/>
              <a:gd name="connsiteX5" fmla="*/ 134816 w 2343647"/>
              <a:gd name="connsiteY5" fmla="*/ 2139079 h 4393053"/>
              <a:gd name="connsiteX6" fmla="*/ 0 w 2343647"/>
              <a:gd name="connsiteY6" fmla="*/ 2132696 h 4393053"/>
              <a:gd name="connsiteX7" fmla="*/ 134816 w 2343647"/>
              <a:gd name="connsiteY7" fmla="*/ 2126313 h 4393053"/>
              <a:gd name="connsiteX8" fmla="*/ 2309087 w 2343647"/>
              <a:gd name="connsiteY8" fmla="*/ 203119 h 439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3647" h="4393053">
                <a:moveTo>
                  <a:pt x="2338914" y="0"/>
                </a:moveTo>
                <a:lnTo>
                  <a:pt x="2340512" y="0"/>
                </a:lnTo>
                <a:lnTo>
                  <a:pt x="2341290" y="1095261"/>
                </a:lnTo>
                <a:cubicBezTo>
                  <a:pt x="2342076" y="2194525"/>
                  <a:pt x="2342861" y="3278435"/>
                  <a:pt x="2343647" y="4393053"/>
                </a:cubicBezTo>
                <a:lnTo>
                  <a:pt x="2340504" y="4330809"/>
                </a:lnTo>
                <a:cubicBezTo>
                  <a:pt x="2222700" y="3170819"/>
                  <a:pt x="1296917" y="2249689"/>
                  <a:pt x="134816" y="2139079"/>
                </a:cubicBezTo>
                <a:lnTo>
                  <a:pt x="0" y="2132696"/>
                </a:lnTo>
                <a:lnTo>
                  <a:pt x="134816" y="2126313"/>
                </a:lnTo>
                <a:cubicBezTo>
                  <a:pt x="1224286" y="2022616"/>
                  <a:pt x="2106054" y="1254528"/>
                  <a:pt x="2309087" y="2031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5F34811-F695-48A5-BE8E-269963D86F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8353" y="-4014"/>
            <a:ext cx="2343647" cy="4393053"/>
          </a:xfrm>
          <a:custGeom>
            <a:avLst/>
            <a:gdLst>
              <a:gd name="connsiteX0" fmla="*/ 2338914 w 2343647"/>
              <a:gd name="connsiteY0" fmla="*/ 0 h 4393053"/>
              <a:gd name="connsiteX1" fmla="*/ 2340512 w 2343647"/>
              <a:gd name="connsiteY1" fmla="*/ 0 h 4393053"/>
              <a:gd name="connsiteX2" fmla="*/ 2341290 w 2343647"/>
              <a:gd name="connsiteY2" fmla="*/ 1095261 h 4393053"/>
              <a:gd name="connsiteX3" fmla="*/ 2343647 w 2343647"/>
              <a:gd name="connsiteY3" fmla="*/ 4393053 h 4393053"/>
              <a:gd name="connsiteX4" fmla="*/ 2340504 w 2343647"/>
              <a:gd name="connsiteY4" fmla="*/ 4330809 h 4393053"/>
              <a:gd name="connsiteX5" fmla="*/ 134816 w 2343647"/>
              <a:gd name="connsiteY5" fmla="*/ 2139079 h 4393053"/>
              <a:gd name="connsiteX6" fmla="*/ 0 w 2343647"/>
              <a:gd name="connsiteY6" fmla="*/ 2132696 h 4393053"/>
              <a:gd name="connsiteX7" fmla="*/ 134816 w 2343647"/>
              <a:gd name="connsiteY7" fmla="*/ 2126313 h 4393053"/>
              <a:gd name="connsiteX8" fmla="*/ 2309087 w 2343647"/>
              <a:gd name="connsiteY8" fmla="*/ 203119 h 439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3647" h="4393053">
                <a:moveTo>
                  <a:pt x="2338914" y="0"/>
                </a:moveTo>
                <a:lnTo>
                  <a:pt x="2340512" y="0"/>
                </a:lnTo>
                <a:lnTo>
                  <a:pt x="2341290" y="1095261"/>
                </a:lnTo>
                <a:cubicBezTo>
                  <a:pt x="2342076" y="2194525"/>
                  <a:pt x="2342861" y="3278435"/>
                  <a:pt x="2343647" y="4393053"/>
                </a:cubicBezTo>
                <a:lnTo>
                  <a:pt x="2340504" y="4330809"/>
                </a:lnTo>
                <a:cubicBezTo>
                  <a:pt x="2222700" y="3170819"/>
                  <a:pt x="1296917" y="2249689"/>
                  <a:pt x="134816" y="2139079"/>
                </a:cubicBezTo>
                <a:lnTo>
                  <a:pt x="0" y="2132696"/>
                </a:lnTo>
                <a:lnTo>
                  <a:pt x="134816" y="2126313"/>
                </a:lnTo>
                <a:cubicBezTo>
                  <a:pt x="1224286" y="2022616"/>
                  <a:pt x="2106054" y="1254528"/>
                  <a:pt x="2309087" y="203119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E69C91-2BBF-083E-8203-CC685A619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488950"/>
            <a:ext cx="9914859" cy="1423521"/>
          </a:xfrm>
        </p:spPr>
        <p:txBody>
          <a:bodyPr>
            <a:normAutofit/>
          </a:bodyPr>
          <a:lstStyle/>
          <a:p>
            <a:pPr algn="ctr"/>
            <a:r>
              <a:rPr lang="es-ES" dirty="0">
                <a:solidFill>
                  <a:srgbClr val="FFFFFF"/>
                </a:solidFill>
              </a:rPr>
              <a:t>Cómo Reacciona Nuestro Cuerpo </a:t>
            </a:r>
            <a:br>
              <a:rPr lang="es-ES" dirty="0">
                <a:solidFill>
                  <a:srgbClr val="FFFFFF"/>
                </a:solidFill>
              </a:rPr>
            </a:br>
            <a:r>
              <a:rPr lang="es-ES" dirty="0">
                <a:solidFill>
                  <a:srgbClr val="FFFFFF"/>
                </a:solidFill>
              </a:rPr>
              <a:t>al Estrés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D5246-27B8-B06C-3044-7553F626D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1250" y="2724150"/>
            <a:ext cx="6356350" cy="3452812"/>
          </a:xfrm>
        </p:spPr>
        <p:txBody>
          <a:bodyPr anchor="t">
            <a:normAutofit/>
          </a:bodyPr>
          <a:lstStyle/>
          <a:p>
            <a:r>
              <a:rPr lang="es-ES" dirty="0"/>
              <a:t>Efectos Comunes del Estrés en el Estado de Ánimo </a:t>
            </a:r>
            <a:r>
              <a:rPr lang="en-US" dirty="0"/>
              <a:t>:</a:t>
            </a:r>
          </a:p>
          <a:p>
            <a:pPr lvl="1"/>
            <a:r>
              <a:rPr lang="es-ES" dirty="0"/>
              <a:t>Ansiedad </a:t>
            </a:r>
          </a:p>
          <a:p>
            <a:pPr lvl="1"/>
            <a:r>
              <a:rPr lang="es-ES" dirty="0"/>
              <a:t>Inquietud</a:t>
            </a:r>
          </a:p>
          <a:p>
            <a:pPr lvl="1"/>
            <a:r>
              <a:rPr lang="es-ES" dirty="0"/>
              <a:t>Falta de motivación o concentración</a:t>
            </a:r>
          </a:p>
          <a:p>
            <a:pPr lvl="1"/>
            <a:r>
              <a:rPr lang="es-ES" dirty="0"/>
              <a:t>Irritabilidad o enojo</a:t>
            </a:r>
          </a:p>
          <a:p>
            <a:pPr lvl="1"/>
            <a:r>
              <a:rPr lang="es-ES" dirty="0"/>
              <a:t>Tristeza o depresión</a:t>
            </a:r>
            <a:endParaRPr lang="en-US" dirty="0"/>
          </a:p>
        </p:txBody>
      </p:sp>
      <p:pic>
        <p:nvPicPr>
          <p:cNvPr id="6" name="Picture 5" descr="A brown teddy bear covering its eyes">
            <a:extLst>
              <a:ext uri="{FF2B5EF4-FFF2-40B4-BE49-F238E27FC236}">
                <a16:creationId xmlns:a16="http://schemas.microsoft.com/office/drawing/2014/main" id="{3B123275-5B24-3DD8-B6F8-A78B7A2358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54" b="-2"/>
          <a:stretch/>
        </p:blipFill>
        <p:spPr>
          <a:xfrm>
            <a:off x="20" y="2124272"/>
            <a:ext cx="4294466" cy="473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758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4DD10E6-914E-4F17-ABD5-8F016C23E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9023182-6D3E-438B-8E1A-DBF47C70D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51628" cy="6858000"/>
          </a:xfrm>
          <a:custGeom>
            <a:avLst/>
            <a:gdLst>
              <a:gd name="connsiteX0" fmla="*/ 0 w 7351628"/>
              <a:gd name="connsiteY0" fmla="*/ 0 h 6858000"/>
              <a:gd name="connsiteX1" fmla="*/ 1482273 w 7351628"/>
              <a:gd name="connsiteY1" fmla="*/ 0 h 6858000"/>
              <a:gd name="connsiteX2" fmla="*/ 2438400 w 7351628"/>
              <a:gd name="connsiteY2" fmla="*/ 0 h 6858000"/>
              <a:gd name="connsiteX3" fmla="*/ 7351628 w 7351628"/>
              <a:gd name="connsiteY3" fmla="*/ 0 h 6858000"/>
              <a:gd name="connsiteX4" fmla="*/ 3920673 w 7351628"/>
              <a:gd name="connsiteY4" fmla="*/ 3430955 h 6858000"/>
              <a:gd name="connsiteX5" fmla="*/ 7175072 w 7351628"/>
              <a:gd name="connsiteY5" fmla="*/ 6857446 h 6858000"/>
              <a:gd name="connsiteX6" fmla="*/ 7196984 w 7351628"/>
              <a:gd name="connsiteY6" fmla="*/ 6858000 h 6858000"/>
              <a:gd name="connsiteX7" fmla="*/ 2438400 w 7351628"/>
              <a:gd name="connsiteY7" fmla="*/ 6858000 h 6858000"/>
              <a:gd name="connsiteX8" fmla="*/ 1482273 w 7351628"/>
              <a:gd name="connsiteY8" fmla="*/ 6858000 h 6858000"/>
              <a:gd name="connsiteX9" fmla="*/ 0 w 7351628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51628" h="6858000">
                <a:moveTo>
                  <a:pt x="0" y="0"/>
                </a:moveTo>
                <a:lnTo>
                  <a:pt x="1482273" y="0"/>
                </a:lnTo>
                <a:lnTo>
                  <a:pt x="2438400" y="0"/>
                </a:lnTo>
                <a:lnTo>
                  <a:pt x="7351628" y="0"/>
                </a:lnTo>
                <a:cubicBezTo>
                  <a:pt x="5456764" y="0"/>
                  <a:pt x="3920673" y="1536091"/>
                  <a:pt x="3920673" y="3430955"/>
                </a:cubicBezTo>
                <a:cubicBezTo>
                  <a:pt x="3920673" y="5266604"/>
                  <a:pt x="5362258" y="6765554"/>
                  <a:pt x="7175072" y="6857446"/>
                </a:cubicBezTo>
                <a:lnTo>
                  <a:pt x="7196984" y="6858000"/>
                </a:lnTo>
                <a:lnTo>
                  <a:pt x="2438400" y="6858000"/>
                </a:lnTo>
                <a:lnTo>
                  <a:pt x="148227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6989A7B-378A-4C5A-83D3-92770B761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56350" y="0"/>
            <a:ext cx="7351628" cy="6858000"/>
          </a:xfrm>
          <a:custGeom>
            <a:avLst/>
            <a:gdLst>
              <a:gd name="connsiteX0" fmla="*/ 0 w 7351628"/>
              <a:gd name="connsiteY0" fmla="*/ 0 h 6858000"/>
              <a:gd name="connsiteX1" fmla="*/ 1482273 w 7351628"/>
              <a:gd name="connsiteY1" fmla="*/ 0 h 6858000"/>
              <a:gd name="connsiteX2" fmla="*/ 2438400 w 7351628"/>
              <a:gd name="connsiteY2" fmla="*/ 0 h 6858000"/>
              <a:gd name="connsiteX3" fmla="*/ 7351628 w 7351628"/>
              <a:gd name="connsiteY3" fmla="*/ 0 h 6858000"/>
              <a:gd name="connsiteX4" fmla="*/ 3920673 w 7351628"/>
              <a:gd name="connsiteY4" fmla="*/ 3430955 h 6858000"/>
              <a:gd name="connsiteX5" fmla="*/ 7175072 w 7351628"/>
              <a:gd name="connsiteY5" fmla="*/ 6857446 h 6858000"/>
              <a:gd name="connsiteX6" fmla="*/ 7196984 w 7351628"/>
              <a:gd name="connsiteY6" fmla="*/ 6858000 h 6858000"/>
              <a:gd name="connsiteX7" fmla="*/ 2438400 w 7351628"/>
              <a:gd name="connsiteY7" fmla="*/ 6858000 h 6858000"/>
              <a:gd name="connsiteX8" fmla="*/ 1482273 w 7351628"/>
              <a:gd name="connsiteY8" fmla="*/ 6858000 h 6858000"/>
              <a:gd name="connsiteX9" fmla="*/ 0 w 7351628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51628" h="6858000">
                <a:moveTo>
                  <a:pt x="0" y="0"/>
                </a:moveTo>
                <a:lnTo>
                  <a:pt x="1482273" y="0"/>
                </a:lnTo>
                <a:lnTo>
                  <a:pt x="2438400" y="0"/>
                </a:lnTo>
                <a:lnTo>
                  <a:pt x="7351628" y="0"/>
                </a:lnTo>
                <a:cubicBezTo>
                  <a:pt x="5456764" y="0"/>
                  <a:pt x="3920673" y="1536091"/>
                  <a:pt x="3920673" y="3430955"/>
                </a:cubicBezTo>
                <a:cubicBezTo>
                  <a:pt x="3920673" y="5266604"/>
                  <a:pt x="5362258" y="6765554"/>
                  <a:pt x="7175072" y="6857446"/>
                </a:cubicBezTo>
                <a:lnTo>
                  <a:pt x="7196984" y="6858000"/>
                </a:lnTo>
                <a:lnTo>
                  <a:pt x="2438400" y="6858000"/>
                </a:lnTo>
                <a:lnTo>
                  <a:pt x="148227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F94555-18C0-0571-453B-91B4C4A1C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685800"/>
            <a:ext cx="2984390" cy="5486400"/>
          </a:xfrm>
        </p:spPr>
        <p:txBody>
          <a:bodyPr anchor="ctr">
            <a:norm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Datos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Sobre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el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Estrés</a:t>
            </a:r>
            <a:endParaRPr lang="en-US" dirty="0">
              <a:solidFill>
                <a:srgbClr val="FFFFFF"/>
              </a:solidFill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D493E550-6182-46EC-9D62-577FCFBA6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898035" y="-3910"/>
            <a:ext cx="5963231" cy="6861910"/>
          </a:xfrm>
          <a:custGeom>
            <a:avLst/>
            <a:gdLst>
              <a:gd name="connsiteX0" fmla="*/ 2532276 w 5963231"/>
              <a:gd name="connsiteY0" fmla="*/ 6861910 h 6861910"/>
              <a:gd name="connsiteX1" fmla="*/ 2377645 w 5963231"/>
              <a:gd name="connsiteY1" fmla="*/ 6858000 h 6861910"/>
              <a:gd name="connsiteX2" fmla="*/ 0 w 5963231"/>
              <a:gd name="connsiteY2" fmla="*/ 6858000 h 6861910"/>
              <a:gd name="connsiteX3" fmla="*/ 0 w 5963231"/>
              <a:gd name="connsiteY3" fmla="*/ 0 h 6861910"/>
              <a:gd name="connsiteX4" fmla="*/ 2532276 w 5963231"/>
              <a:gd name="connsiteY4" fmla="*/ 0 h 6861910"/>
              <a:gd name="connsiteX5" fmla="*/ 2547568 w 5963231"/>
              <a:gd name="connsiteY5" fmla="*/ 0 h 6861910"/>
              <a:gd name="connsiteX6" fmla="*/ 2547568 w 5963231"/>
              <a:gd name="connsiteY6" fmla="*/ 387 h 6861910"/>
              <a:gd name="connsiteX7" fmla="*/ 2708832 w 5963231"/>
              <a:gd name="connsiteY7" fmla="*/ 4464 h 6861910"/>
              <a:gd name="connsiteX8" fmla="*/ 5963231 w 5963231"/>
              <a:gd name="connsiteY8" fmla="*/ 3430955 h 6861910"/>
              <a:gd name="connsiteX9" fmla="*/ 2532276 w 5963231"/>
              <a:gd name="connsiteY9" fmla="*/ 6861910 h 6861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63231" h="6861910">
                <a:moveTo>
                  <a:pt x="2532276" y="6861910"/>
                </a:moveTo>
                <a:lnTo>
                  <a:pt x="2377645" y="6858000"/>
                </a:lnTo>
                <a:lnTo>
                  <a:pt x="0" y="6858000"/>
                </a:lnTo>
                <a:lnTo>
                  <a:pt x="0" y="0"/>
                </a:lnTo>
                <a:lnTo>
                  <a:pt x="2532276" y="0"/>
                </a:lnTo>
                <a:lnTo>
                  <a:pt x="2547568" y="0"/>
                </a:lnTo>
                <a:lnTo>
                  <a:pt x="2547568" y="387"/>
                </a:lnTo>
                <a:lnTo>
                  <a:pt x="2708832" y="4464"/>
                </a:lnTo>
                <a:cubicBezTo>
                  <a:pt x="4521646" y="96356"/>
                  <a:pt x="5963231" y="1595306"/>
                  <a:pt x="5963231" y="3430955"/>
                </a:cubicBezTo>
                <a:cubicBezTo>
                  <a:pt x="5963231" y="5325819"/>
                  <a:pt x="4427140" y="6861910"/>
                  <a:pt x="2532276" y="6861910"/>
                </a:cubicBezTo>
                <a:close/>
              </a:path>
            </a:pathLst>
          </a:cu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A542B08-AD2E-2412-B974-962882E62D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8204567"/>
              </p:ext>
            </p:extLst>
          </p:nvPr>
        </p:nvGraphicFramePr>
        <p:xfrm>
          <a:off x="5181998" y="685800"/>
          <a:ext cx="6400401" cy="5388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68306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354E4A1-6024-4D18-89EA-EB7EF53D3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FA0B0F3-4BE3-414F-BF92-563F722B1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56" y="0"/>
            <a:ext cx="12186844" cy="2128964"/>
          </a:xfrm>
          <a:custGeom>
            <a:avLst/>
            <a:gdLst>
              <a:gd name="connsiteX0" fmla="*/ 0 w 12186844"/>
              <a:gd name="connsiteY0" fmla="*/ 0 h 2128964"/>
              <a:gd name="connsiteX1" fmla="*/ 12186844 w 12186844"/>
              <a:gd name="connsiteY1" fmla="*/ 0 h 2128964"/>
              <a:gd name="connsiteX2" fmla="*/ 12186844 w 12186844"/>
              <a:gd name="connsiteY2" fmla="*/ 2128964 h 2128964"/>
              <a:gd name="connsiteX3" fmla="*/ 2247277 w 12186844"/>
              <a:gd name="connsiteY3" fmla="*/ 2128964 h 2128964"/>
              <a:gd name="connsiteX4" fmla="*/ 2326545 w 12186844"/>
              <a:gd name="connsiteY4" fmla="*/ 2125211 h 2128964"/>
              <a:gd name="connsiteX5" fmla="*/ 2191729 w 12186844"/>
              <a:gd name="connsiteY5" fmla="*/ 2118828 h 2128964"/>
              <a:gd name="connsiteX6" fmla="*/ 66975 w 12186844"/>
              <a:gd name="connsiteY6" fmla="*/ 349781 h 2128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6844" h="2128964">
                <a:moveTo>
                  <a:pt x="0" y="0"/>
                </a:moveTo>
                <a:lnTo>
                  <a:pt x="12186844" y="0"/>
                </a:lnTo>
                <a:lnTo>
                  <a:pt x="12186844" y="2128964"/>
                </a:lnTo>
                <a:lnTo>
                  <a:pt x="2247277" y="2128964"/>
                </a:lnTo>
                <a:lnTo>
                  <a:pt x="2326545" y="2125211"/>
                </a:lnTo>
                <a:lnTo>
                  <a:pt x="2191729" y="2118828"/>
                </a:lnTo>
                <a:cubicBezTo>
                  <a:pt x="1174891" y="2022044"/>
                  <a:pt x="338983" y="1304706"/>
                  <a:pt x="66975" y="34978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B544EC4-1768-4207-B2BF-E80679952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33672" y="0"/>
            <a:ext cx="2353172" cy="2431959"/>
          </a:xfrm>
          <a:custGeom>
            <a:avLst/>
            <a:gdLst>
              <a:gd name="connsiteX0" fmla="*/ 0 w 2353172"/>
              <a:gd name="connsiteY0" fmla="*/ 0 h 2431959"/>
              <a:gd name="connsiteX1" fmla="*/ 2353172 w 2353172"/>
              <a:gd name="connsiteY1" fmla="*/ 0 h 2431959"/>
              <a:gd name="connsiteX2" fmla="*/ 2353172 w 2353172"/>
              <a:gd name="connsiteY2" fmla="*/ 2431959 h 2431959"/>
              <a:gd name="connsiteX3" fmla="*/ 2352312 w 2353172"/>
              <a:gd name="connsiteY3" fmla="*/ 2431959 h 2431959"/>
              <a:gd name="connsiteX4" fmla="*/ 2340504 w 2353172"/>
              <a:gd name="connsiteY4" fmla="*/ 2198113 h 2431959"/>
              <a:gd name="connsiteX5" fmla="*/ 134816 w 2353172"/>
              <a:gd name="connsiteY5" fmla="*/ 6383 h 2431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3172" h="2431959">
                <a:moveTo>
                  <a:pt x="0" y="0"/>
                </a:moveTo>
                <a:lnTo>
                  <a:pt x="2353172" y="0"/>
                </a:lnTo>
                <a:lnTo>
                  <a:pt x="2353172" y="2431959"/>
                </a:lnTo>
                <a:lnTo>
                  <a:pt x="2352312" y="2431959"/>
                </a:lnTo>
                <a:lnTo>
                  <a:pt x="2340504" y="2198113"/>
                </a:lnTo>
                <a:cubicBezTo>
                  <a:pt x="2222700" y="1038123"/>
                  <a:pt x="1296917" y="116993"/>
                  <a:pt x="134816" y="6383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8D31B5-4C5A-0EF2-C5FC-37A6C832F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84497"/>
            <a:ext cx="9753600" cy="123952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err="1">
                <a:solidFill>
                  <a:srgbClr val="FFFFFF"/>
                </a:solidFill>
              </a:rPr>
              <a:t>Relajación</a:t>
            </a:r>
            <a:r>
              <a:rPr lang="en-US" dirty="0">
                <a:solidFill>
                  <a:srgbClr val="FFFFFF"/>
                </a:solidFill>
              </a:rPr>
              <a:t> Muscular </a:t>
            </a:r>
            <a:r>
              <a:rPr lang="en-US" dirty="0" err="1">
                <a:solidFill>
                  <a:srgbClr val="FFFFFF"/>
                </a:solidFill>
              </a:rPr>
              <a:t>Progresiva</a:t>
            </a:r>
            <a:r>
              <a:rPr lang="en-US" dirty="0">
                <a:solidFill>
                  <a:srgbClr val="FFFFFF"/>
                </a:solidFill>
              </a:rPr>
              <a:t> (PMR)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19E27-1D60-FC72-4D66-25827266B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1" y="2790825"/>
            <a:ext cx="10134600" cy="3386137"/>
          </a:xfrm>
        </p:spPr>
        <p:txBody>
          <a:bodyPr>
            <a:normAutofit/>
          </a:bodyPr>
          <a:lstStyle/>
          <a:p>
            <a:r>
              <a:rPr lang="es-ES" dirty="0"/>
              <a:t>La PMR es una técnica que consiste en tensar y relajar distintos grupos musculares. Esta técnica es una relajación guiada diseñada para aumentar la conciencia de la tensión en todo el cuerpo y permitir que se reduzca lentamente. El objetivo es aumentar la conciencia mientras se practica para aprender a reducirla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28631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5B3F2-ABB0-0EA8-386E-B54EE13EF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Vamos a </a:t>
            </a:r>
            <a:r>
              <a:rPr lang="en-US" dirty="0" err="1"/>
              <a:t>intentarlo</a:t>
            </a:r>
            <a:r>
              <a:rPr lang="en-US" dirty="0"/>
              <a:t> </a:t>
            </a:r>
            <a:r>
              <a:rPr lang="en-US" dirty="0" err="1"/>
              <a:t>ahora</a:t>
            </a:r>
            <a:endParaRPr lang="en-US" dirty="0"/>
          </a:p>
        </p:txBody>
      </p:sp>
      <p:pic>
        <p:nvPicPr>
          <p:cNvPr id="4" name="Online Media 3" title="Progressive Muscle Relaxation Training">
            <a:hlinkClick r:id="" action="ppaction://media"/>
            <a:extLst>
              <a:ext uri="{FF2B5EF4-FFF2-40B4-BE49-F238E27FC236}">
                <a16:creationId xmlns:a16="http://schemas.microsoft.com/office/drawing/2014/main" id="{5C2C40DD-FFAB-C1CB-7230-9D37165D813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22500" y="1919288"/>
            <a:ext cx="7299325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0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38E59FE-7D5E-44AE-9A51-08FBB00B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8FE3DA-81C9-E0A4-2C40-7F6064E97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591668"/>
            <a:ext cx="6397496" cy="1544951"/>
          </a:xfrm>
        </p:spPr>
        <p:txBody>
          <a:bodyPr>
            <a:normAutofit/>
          </a:bodyPr>
          <a:lstStyle/>
          <a:p>
            <a:r>
              <a:rPr lang="en-US" dirty="0"/>
              <a:t>Ideas para </a:t>
            </a:r>
            <a:r>
              <a:rPr lang="en-US" dirty="0" err="1"/>
              <a:t>Relajarse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E4F312-177C-93DC-BE40-F29C22E0A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143910"/>
            <a:ext cx="6096000" cy="4033054"/>
          </a:xfrm>
        </p:spPr>
        <p:txBody>
          <a:bodyPr>
            <a:normAutofit/>
          </a:bodyPr>
          <a:lstStyle/>
          <a:p>
            <a:r>
              <a:rPr lang="es-ES" dirty="0"/>
              <a:t>A veces, puede ser útil crear tus propias técnicas de relajación, de modo que dispongas de una "caja de herramientas" completa para utilizar cuando te sientas estresado/a, asustado/a, disgustado/a o molesto/a</a:t>
            </a:r>
            <a:r>
              <a:rPr lang="en-US" dirty="0"/>
              <a:t>.</a:t>
            </a:r>
          </a:p>
          <a:p>
            <a:r>
              <a:rPr lang="es-ES"/>
              <a:t>¡Vamos a crear una lista de técnicas que pueden ayudarte</a:t>
            </a:r>
            <a:r>
              <a:rPr lang="en-US"/>
              <a:t>!</a:t>
            </a:r>
            <a:endParaRPr lang="en-US" dirty="0"/>
          </a:p>
        </p:txBody>
      </p:sp>
      <p:pic>
        <p:nvPicPr>
          <p:cNvPr id="5" name="Picture 4" descr="Empty speech bubbles">
            <a:extLst>
              <a:ext uri="{FF2B5EF4-FFF2-40B4-BE49-F238E27FC236}">
                <a16:creationId xmlns:a16="http://schemas.microsoft.com/office/drawing/2014/main" id="{C8FBC415-AC62-753D-3F7E-B0EA79D6AC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18" r="25026" b="1"/>
          <a:stretch/>
        </p:blipFill>
        <p:spPr>
          <a:xfrm>
            <a:off x="7924803" y="1"/>
            <a:ext cx="4267197" cy="6870626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54757A4-999E-4582-917C-9C73BFEA9E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748214" y="3262081"/>
            <a:ext cx="2353172" cy="4863918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BAE6AD2-77FD-438C-B9EE-3347535CE4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748214" y="3262081"/>
            <a:ext cx="2353172" cy="4863918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03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58426-0718-229D-280F-5EBA848AA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Ciencia de la Respiración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73833-AD42-61B9-BAEA-047BF2028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controla</a:t>
            </a:r>
            <a:r>
              <a:rPr lang="en-US" dirty="0"/>
              <a:t> </a:t>
            </a:r>
            <a:r>
              <a:rPr lang="en-US" dirty="0" err="1"/>
              <a:t>nuestra</a:t>
            </a:r>
            <a:r>
              <a:rPr lang="en-US" dirty="0"/>
              <a:t> </a:t>
            </a:r>
            <a:r>
              <a:rPr lang="en-US" dirty="0" err="1"/>
              <a:t>respiración</a:t>
            </a:r>
            <a:r>
              <a:rPr lang="en-US" dirty="0"/>
              <a:t>?</a:t>
            </a:r>
          </a:p>
          <a:p>
            <a:pPr lvl="1"/>
            <a:r>
              <a:rPr lang="es-ES" dirty="0"/>
              <a:t>Nuestro cerebro controla la respiración. Hay un lugar en la base de nuestro cerebro que ayuda a regular la respiración, el ritmo cardíaco y otras respuestas "automáticas".</a:t>
            </a:r>
          </a:p>
          <a:p>
            <a:pPr lvl="1"/>
            <a:endParaRPr lang="es-ES" dirty="0"/>
          </a:p>
          <a:p>
            <a:pPr lvl="1"/>
            <a:r>
              <a:rPr lang="es-ES" dirty="0"/>
              <a:t>Esta estructura se llama tronco encefálico. El tronco encefálico envía señales a la columna vertebral y a los músculos que intervienen en la respiración</a:t>
            </a:r>
            <a:r>
              <a:rPr lang="en-US" dirty="0"/>
              <a:t>.</a:t>
            </a:r>
          </a:p>
          <a:p>
            <a:pPr lvl="1"/>
            <a:endParaRPr lang="en-US" dirty="0"/>
          </a:p>
          <a:p>
            <a:pPr lvl="1"/>
            <a:r>
              <a:rPr lang="es-ES" dirty="0"/>
              <a:t>Estas señales indican a los músculos implicados en la respiración que se tensen (contraigan) y se aflojen (relajen). Por eso la respiración es automática (ni siquiera te das cuenta de que está ocurriendo</a:t>
            </a:r>
            <a:r>
              <a:rPr lang="en-US" dirty="0"/>
              <a:t>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342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354E4A1-6024-4D18-89EA-EB7EF53D3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84965AF-C953-45C8-BD68-12F8B5881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56" y="0"/>
            <a:ext cx="12186844" cy="2128964"/>
          </a:xfrm>
          <a:custGeom>
            <a:avLst/>
            <a:gdLst>
              <a:gd name="connsiteX0" fmla="*/ 0 w 12186844"/>
              <a:gd name="connsiteY0" fmla="*/ 0 h 2128964"/>
              <a:gd name="connsiteX1" fmla="*/ 12186844 w 12186844"/>
              <a:gd name="connsiteY1" fmla="*/ 0 h 2128964"/>
              <a:gd name="connsiteX2" fmla="*/ 12186844 w 12186844"/>
              <a:gd name="connsiteY2" fmla="*/ 2128964 h 2128964"/>
              <a:gd name="connsiteX3" fmla="*/ 2247277 w 12186844"/>
              <a:gd name="connsiteY3" fmla="*/ 2128964 h 2128964"/>
              <a:gd name="connsiteX4" fmla="*/ 2326545 w 12186844"/>
              <a:gd name="connsiteY4" fmla="*/ 2125211 h 2128964"/>
              <a:gd name="connsiteX5" fmla="*/ 2191729 w 12186844"/>
              <a:gd name="connsiteY5" fmla="*/ 2118828 h 2128964"/>
              <a:gd name="connsiteX6" fmla="*/ 66975 w 12186844"/>
              <a:gd name="connsiteY6" fmla="*/ 349781 h 2128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6844" h="2128964">
                <a:moveTo>
                  <a:pt x="0" y="0"/>
                </a:moveTo>
                <a:lnTo>
                  <a:pt x="12186844" y="0"/>
                </a:lnTo>
                <a:lnTo>
                  <a:pt x="12186844" y="2128964"/>
                </a:lnTo>
                <a:lnTo>
                  <a:pt x="2247277" y="2128964"/>
                </a:lnTo>
                <a:lnTo>
                  <a:pt x="2326545" y="2125211"/>
                </a:lnTo>
                <a:lnTo>
                  <a:pt x="2191729" y="2118828"/>
                </a:lnTo>
                <a:cubicBezTo>
                  <a:pt x="1174891" y="2022044"/>
                  <a:pt x="338983" y="1304706"/>
                  <a:pt x="66975" y="34978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DECE677-C1FD-4829-8D4A-3C19A04A3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33672" y="0"/>
            <a:ext cx="2353172" cy="2431959"/>
          </a:xfrm>
          <a:custGeom>
            <a:avLst/>
            <a:gdLst>
              <a:gd name="connsiteX0" fmla="*/ 0 w 2353172"/>
              <a:gd name="connsiteY0" fmla="*/ 0 h 2431959"/>
              <a:gd name="connsiteX1" fmla="*/ 2353172 w 2353172"/>
              <a:gd name="connsiteY1" fmla="*/ 0 h 2431959"/>
              <a:gd name="connsiteX2" fmla="*/ 2353172 w 2353172"/>
              <a:gd name="connsiteY2" fmla="*/ 2431959 h 2431959"/>
              <a:gd name="connsiteX3" fmla="*/ 2352312 w 2353172"/>
              <a:gd name="connsiteY3" fmla="*/ 2431959 h 2431959"/>
              <a:gd name="connsiteX4" fmla="*/ 2340504 w 2353172"/>
              <a:gd name="connsiteY4" fmla="*/ 2198113 h 2431959"/>
              <a:gd name="connsiteX5" fmla="*/ 134816 w 2353172"/>
              <a:gd name="connsiteY5" fmla="*/ 6383 h 2431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3172" h="2431959">
                <a:moveTo>
                  <a:pt x="0" y="0"/>
                </a:moveTo>
                <a:lnTo>
                  <a:pt x="2353172" y="0"/>
                </a:lnTo>
                <a:lnTo>
                  <a:pt x="2353172" y="2431959"/>
                </a:lnTo>
                <a:lnTo>
                  <a:pt x="2352312" y="2431959"/>
                </a:lnTo>
                <a:lnTo>
                  <a:pt x="2340504" y="2198113"/>
                </a:lnTo>
                <a:cubicBezTo>
                  <a:pt x="2222700" y="1038123"/>
                  <a:pt x="1296917" y="116993"/>
                  <a:pt x="134816" y="6383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122B22-1FFC-8CBD-96D7-E0F6DECD5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10988"/>
            <a:ext cx="9344578" cy="1156448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chemeClr val="bg2"/>
                </a:solidFill>
              </a:rPr>
              <a:t>La Ciencia de la Respiración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A363E-FBB2-3482-E510-AF9C8B278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593074"/>
            <a:ext cx="5589767" cy="3579126"/>
          </a:xfrm>
        </p:spPr>
        <p:txBody>
          <a:bodyPr>
            <a:normAutofit/>
          </a:bodyPr>
          <a:lstStyle/>
          <a:p>
            <a:r>
              <a:rPr lang="es-ES" dirty="0"/>
              <a:t>La respiración permite que el oxígeno fluya hacia nuestro aliento a través del torrente sanguíneo. Esto ayuda a nuestra capacidad de pensar con claridad y razonar sobre las situaciones que están ocurriendo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7" name="Picture 6" descr="Yellow 3D brain">
            <a:extLst>
              <a:ext uri="{FF2B5EF4-FFF2-40B4-BE49-F238E27FC236}">
                <a16:creationId xmlns:a16="http://schemas.microsoft.com/office/drawing/2014/main" id="{B9994A43-BDC3-9DA6-EB03-A99D16B7C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1" y="2670519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909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id="{0FF30AE3-5A36-4C87-A232-1BB2380AE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E9621A52-88CD-4B49-A58B-BEF9A39CC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203942" cy="21289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3">
            <a:extLst>
              <a:ext uri="{FF2B5EF4-FFF2-40B4-BE49-F238E27FC236}">
                <a16:creationId xmlns:a16="http://schemas.microsoft.com/office/drawing/2014/main" id="{C1C7E7A1-91C8-4555-9917-CA8A58A8C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861149" y="-135146"/>
            <a:ext cx="2343647" cy="4520714"/>
          </a:xfrm>
          <a:custGeom>
            <a:avLst/>
            <a:gdLst>
              <a:gd name="connsiteX0" fmla="*/ 2343647 w 2343647"/>
              <a:gd name="connsiteY0" fmla="*/ 0 h 4520714"/>
              <a:gd name="connsiteX1" fmla="*/ 2343647 w 2343647"/>
              <a:gd name="connsiteY1" fmla="*/ 4520714 h 4520714"/>
              <a:gd name="connsiteX2" fmla="*/ 2340504 w 2343647"/>
              <a:gd name="connsiteY2" fmla="*/ 4458470 h 4520714"/>
              <a:gd name="connsiteX3" fmla="*/ 134816 w 2343647"/>
              <a:gd name="connsiteY3" fmla="*/ 2266740 h 4520714"/>
              <a:gd name="connsiteX4" fmla="*/ 0 w 2343647"/>
              <a:gd name="connsiteY4" fmla="*/ 2260357 h 4520714"/>
              <a:gd name="connsiteX5" fmla="*/ 134816 w 2343647"/>
              <a:gd name="connsiteY5" fmla="*/ 2253974 h 4520714"/>
              <a:gd name="connsiteX6" fmla="*/ 2340504 w 2343647"/>
              <a:gd name="connsiteY6" fmla="*/ 62243 h 4520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43647" h="4520714">
                <a:moveTo>
                  <a:pt x="2343647" y="0"/>
                </a:moveTo>
                <a:lnTo>
                  <a:pt x="2343647" y="4520714"/>
                </a:lnTo>
                <a:lnTo>
                  <a:pt x="2340504" y="4458470"/>
                </a:lnTo>
                <a:cubicBezTo>
                  <a:pt x="2222700" y="3298480"/>
                  <a:pt x="1296917" y="2377350"/>
                  <a:pt x="134816" y="2266740"/>
                </a:cubicBezTo>
                <a:lnTo>
                  <a:pt x="0" y="2260357"/>
                </a:lnTo>
                <a:lnTo>
                  <a:pt x="134816" y="2253974"/>
                </a:lnTo>
                <a:cubicBezTo>
                  <a:pt x="1296917" y="2143364"/>
                  <a:pt x="2222700" y="1222233"/>
                  <a:pt x="2340504" y="6224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E861055-2EAB-429E-B867-4869568A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861147" y="-135146"/>
            <a:ext cx="2343647" cy="4520714"/>
          </a:xfrm>
          <a:custGeom>
            <a:avLst/>
            <a:gdLst>
              <a:gd name="connsiteX0" fmla="*/ 2343647 w 2343647"/>
              <a:gd name="connsiteY0" fmla="*/ 0 h 4520714"/>
              <a:gd name="connsiteX1" fmla="*/ 2343647 w 2343647"/>
              <a:gd name="connsiteY1" fmla="*/ 4520714 h 4520714"/>
              <a:gd name="connsiteX2" fmla="*/ 2340504 w 2343647"/>
              <a:gd name="connsiteY2" fmla="*/ 4458470 h 4520714"/>
              <a:gd name="connsiteX3" fmla="*/ 134816 w 2343647"/>
              <a:gd name="connsiteY3" fmla="*/ 2266740 h 4520714"/>
              <a:gd name="connsiteX4" fmla="*/ 0 w 2343647"/>
              <a:gd name="connsiteY4" fmla="*/ 2260357 h 4520714"/>
              <a:gd name="connsiteX5" fmla="*/ 134816 w 2343647"/>
              <a:gd name="connsiteY5" fmla="*/ 2253974 h 4520714"/>
              <a:gd name="connsiteX6" fmla="*/ 2340504 w 2343647"/>
              <a:gd name="connsiteY6" fmla="*/ 62243 h 4520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43647" h="4520714">
                <a:moveTo>
                  <a:pt x="2343647" y="0"/>
                </a:moveTo>
                <a:lnTo>
                  <a:pt x="2343647" y="4520714"/>
                </a:lnTo>
                <a:lnTo>
                  <a:pt x="2340504" y="4458470"/>
                </a:lnTo>
                <a:cubicBezTo>
                  <a:pt x="2222700" y="3298480"/>
                  <a:pt x="1296917" y="2377350"/>
                  <a:pt x="134816" y="2266740"/>
                </a:cubicBezTo>
                <a:lnTo>
                  <a:pt x="0" y="2260357"/>
                </a:lnTo>
                <a:lnTo>
                  <a:pt x="134816" y="2253974"/>
                </a:lnTo>
                <a:cubicBezTo>
                  <a:pt x="1296917" y="2143364"/>
                  <a:pt x="2222700" y="1222233"/>
                  <a:pt x="2340504" y="62243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E97DD3-6B40-1280-EDDD-73EA9FA84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411538"/>
            <a:ext cx="10058399" cy="135973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¿Por </a:t>
            </a:r>
            <a:r>
              <a:rPr lang="en-US" dirty="0" err="1">
                <a:solidFill>
                  <a:srgbClr val="FFFFFF"/>
                </a:solidFill>
              </a:rPr>
              <a:t>qué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respirar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profundamente</a:t>
            </a:r>
            <a:r>
              <a:rPr lang="en-US" dirty="0">
                <a:solidFill>
                  <a:srgbClr val="FFFFFF"/>
                </a:solidFill>
              </a:rPr>
              <a:t>?</a:t>
            </a:r>
          </a:p>
        </p:txBody>
      </p:sp>
      <p:pic>
        <p:nvPicPr>
          <p:cNvPr id="20" name="Graphic 6" descr="Lungs">
            <a:extLst>
              <a:ext uri="{FF2B5EF4-FFF2-40B4-BE49-F238E27FC236}">
                <a16:creationId xmlns:a16="http://schemas.microsoft.com/office/drawing/2014/main" id="{C173F073-85D4-5AE6-7596-510C67685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9137" y="2809875"/>
            <a:ext cx="3362325" cy="33623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13BC5-7A0F-32B6-63FD-D8926E860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9150" y="2809875"/>
            <a:ext cx="6324600" cy="33670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latin typeface="Corbel" panose="020B0503020204020204" pitchFamily="34" charset="0"/>
            </a:endParaRPr>
          </a:p>
          <a:p>
            <a:r>
              <a:rPr lang="es-ES" dirty="0"/>
              <a:t>La respiración profunda, a veces llamada "respiración diafragmática", es una técnica que puede utilizarse para ralentizar la respiración cuando se está estresado/a, ansioso/a, asustado/a o incluso enojado/a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81407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8354E4A1-6024-4D18-89EA-EB7EF53D3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1">
            <a:extLst>
              <a:ext uri="{FF2B5EF4-FFF2-40B4-BE49-F238E27FC236}">
                <a16:creationId xmlns:a16="http://schemas.microsoft.com/office/drawing/2014/main" id="{184965AF-C953-45C8-BD68-12F8B5881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56" y="0"/>
            <a:ext cx="12186844" cy="2128964"/>
          </a:xfrm>
          <a:custGeom>
            <a:avLst/>
            <a:gdLst>
              <a:gd name="connsiteX0" fmla="*/ 0 w 12186844"/>
              <a:gd name="connsiteY0" fmla="*/ 0 h 2128964"/>
              <a:gd name="connsiteX1" fmla="*/ 12186844 w 12186844"/>
              <a:gd name="connsiteY1" fmla="*/ 0 h 2128964"/>
              <a:gd name="connsiteX2" fmla="*/ 12186844 w 12186844"/>
              <a:gd name="connsiteY2" fmla="*/ 2128964 h 2128964"/>
              <a:gd name="connsiteX3" fmla="*/ 2247277 w 12186844"/>
              <a:gd name="connsiteY3" fmla="*/ 2128964 h 2128964"/>
              <a:gd name="connsiteX4" fmla="*/ 2326545 w 12186844"/>
              <a:gd name="connsiteY4" fmla="*/ 2125211 h 2128964"/>
              <a:gd name="connsiteX5" fmla="*/ 2191729 w 12186844"/>
              <a:gd name="connsiteY5" fmla="*/ 2118828 h 2128964"/>
              <a:gd name="connsiteX6" fmla="*/ 66975 w 12186844"/>
              <a:gd name="connsiteY6" fmla="*/ 349781 h 2128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6844" h="2128964">
                <a:moveTo>
                  <a:pt x="0" y="0"/>
                </a:moveTo>
                <a:lnTo>
                  <a:pt x="12186844" y="0"/>
                </a:lnTo>
                <a:lnTo>
                  <a:pt x="12186844" y="2128964"/>
                </a:lnTo>
                <a:lnTo>
                  <a:pt x="2247277" y="2128964"/>
                </a:lnTo>
                <a:lnTo>
                  <a:pt x="2326545" y="2125211"/>
                </a:lnTo>
                <a:lnTo>
                  <a:pt x="2191729" y="2118828"/>
                </a:lnTo>
                <a:cubicBezTo>
                  <a:pt x="1174891" y="2022044"/>
                  <a:pt x="338983" y="1304706"/>
                  <a:pt x="66975" y="34978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3">
            <a:extLst>
              <a:ext uri="{FF2B5EF4-FFF2-40B4-BE49-F238E27FC236}">
                <a16:creationId xmlns:a16="http://schemas.microsoft.com/office/drawing/2014/main" id="{2DECE677-C1FD-4829-8D4A-3C19A04A3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33672" y="0"/>
            <a:ext cx="2353172" cy="2431959"/>
          </a:xfrm>
          <a:custGeom>
            <a:avLst/>
            <a:gdLst>
              <a:gd name="connsiteX0" fmla="*/ 0 w 2353172"/>
              <a:gd name="connsiteY0" fmla="*/ 0 h 2431959"/>
              <a:gd name="connsiteX1" fmla="*/ 2353172 w 2353172"/>
              <a:gd name="connsiteY1" fmla="*/ 0 h 2431959"/>
              <a:gd name="connsiteX2" fmla="*/ 2353172 w 2353172"/>
              <a:gd name="connsiteY2" fmla="*/ 2431959 h 2431959"/>
              <a:gd name="connsiteX3" fmla="*/ 2352312 w 2353172"/>
              <a:gd name="connsiteY3" fmla="*/ 2431959 h 2431959"/>
              <a:gd name="connsiteX4" fmla="*/ 2340504 w 2353172"/>
              <a:gd name="connsiteY4" fmla="*/ 2198113 h 2431959"/>
              <a:gd name="connsiteX5" fmla="*/ 134816 w 2353172"/>
              <a:gd name="connsiteY5" fmla="*/ 6383 h 2431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3172" h="2431959">
                <a:moveTo>
                  <a:pt x="0" y="0"/>
                </a:moveTo>
                <a:lnTo>
                  <a:pt x="2353172" y="0"/>
                </a:lnTo>
                <a:lnTo>
                  <a:pt x="2353172" y="2431959"/>
                </a:lnTo>
                <a:lnTo>
                  <a:pt x="2352312" y="2431959"/>
                </a:lnTo>
                <a:lnTo>
                  <a:pt x="2340504" y="2198113"/>
                </a:lnTo>
                <a:cubicBezTo>
                  <a:pt x="2222700" y="1038123"/>
                  <a:pt x="1296917" y="116993"/>
                  <a:pt x="134816" y="6383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68FE1A-57E7-ED84-C869-90E5BC32E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10988"/>
            <a:ext cx="9344578" cy="115644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S" sz="3700" dirty="0">
                <a:solidFill>
                  <a:srgbClr val="FFFFFF"/>
                </a:solidFill>
              </a:rPr>
              <a:t>¿Cómo respiramos cuando estamos disgustados</a:t>
            </a:r>
            <a:r>
              <a:rPr lang="en-US" sz="37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A7C39-FB1D-30A5-8609-BBE3FD4B0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593074"/>
            <a:ext cx="5589767" cy="3579126"/>
          </a:xfrm>
        </p:spPr>
        <p:txBody>
          <a:bodyPr>
            <a:normAutofit lnSpcReduction="10000"/>
          </a:bodyPr>
          <a:lstStyle/>
          <a:p>
            <a:r>
              <a:rPr lang="es-ES" dirty="0"/>
              <a:t>Nuestra respiración cambia cuando nos sentimos ansiosos, asustados o enojados. Tendemos a hacer respiraciones cortas, rápidas y superficiales o, en algunos casos, podemos "hiperventilar", es decir, respirar en exceso</a:t>
            </a:r>
            <a:r>
              <a:rPr lang="en-US" dirty="0"/>
              <a:t>.</a:t>
            </a:r>
          </a:p>
          <a:p>
            <a:r>
              <a:rPr lang="es-ES" dirty="0"/>
              <a:t>Cuando respiras en exceso, puedes sentirte peor. La ansiedad puede aumentar porque el corazón se acelera, nos mareamos o incluso nos duele la cabeza</a:t>
            </a:r>
            <a:r>
              <a:rPr lang="en-US" dirty="0"/>
              <a:t>.</a:t>
            </a:r>
          </a:p>
        </p:txBody>
      </p:sp>
      <p:pic>
        <p:nvPicPr>
          <p:cNvPr id="5" name="Picture 4" descr="Curious dog poking his head into view">
            <a:extLst>
              <a:ext uri="{FF2B5EF4-FFF2-40B4-BE49-F238E27FC236}">
                <a16:creationId xmlns:a16="http://schemas.microsoft.com/office/drawing/2014/main" id="{B81C213E-D68A-8960-FD1E-FD2E26EF2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083" y="4743450"/>
            <a:ext cx="4572000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54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38E59FE-7D5E-44AE-9A51-08FBB00B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44CD88-C19B-0129-AF34-753147C82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591668"/>
            <a:ext cx="6397496" cy="1544951"/>
          </a:xfrm>
        </p:spPr>
        <p:txBody>
          <a:bodyPr>
            <a:normAutofit/>
          </a:bodyPr>
          <a:lstStyle/>
          <a:p>
            <a:r>
              <a:rPr lang="es-ES" dirty="0"/>
              <a:t>¿Qué es la Respiración Profunda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848BF-0DEA-FB11-D1A1-A25B558F1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143910"/>
            <a:ext cx="6096000" cy="4033054"/>
          </a:xfrm>
        </p:spPr>
        <p:txBody>
          <a:bodyPr>
            <a:normAutofit/>
          </a:bodyPr>
          <a:lstStyle/>
          <a:p>
            <a:r>
              <a:rPr lang="es-ES" dirty="0"/>
              <a:t>La respiración profunda es una forma más lenta y controlada de respirar. No pretende evitar que te sientas ansioso/a, sino enseñarte a controlar la ansiedad.</a:t>
            </a:r>
            <a:endParaRPr lang="en-US" dirty="0"/>
          </a:p>
        </p:txBody>
      </p:sp>
      <p:pic>
        <p:nvPicPr>
          <p:cNvPr id="5" name="Picture 4" descr="Wooden blocks with question marks">
            <a:extLst>
              <a:ext uri="{FF2B5EF4-FFF2-40B4-BE49-F238E27FC236}">
                <a16:creationId xmlns:a16="http://schemas.microsoft.com/office/drawing/2014/main" id="{76105CD2-A796-0DBC-8DD4-A62A2B6B49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1" r="34693" b="1"/>
          <a:stretch/>
        </p:blipFill>
        <p:spPr>
          <a:xfrm>
            <a:off x="7924803" y="1"/>
            <a:ext cx="4267197" cy="6870626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54757A4-999E-4582-917C-9C73BFEA9E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748214" y="3262081"/>
            <a:ext cx="2353172" cy="4863918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BAE6AD2-77FD-438C-B9EE-3347535CE4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748214" y="3262081"/>
            <a:ext cx="2353172" cy="4863918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728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8DD8-5A0D-AA0B-C0D9-644A735D4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Práctica</a:t>
            </a:r>
            <a:r>
              <a:rPr lang="en-US" dirty="0"/>
              <a:t> de </a:t>
            </a:r>
            <a:r>
              <a:rPr lang="en-US" dirty="0" err="1"/>
              <a:t>Respiración</a:t>
            </a:r>
            <a:r>
              <a:rPr lang="en-US" dirty="0"/>
              <a:t> Profunda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C831DBD-AE20-9A7F-8987-BCFDE13046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9311660"/>
              </p:ext>
            </p:extLst>
          </p:nvPr>
        </p:nvGraphicFramePr>
        <p:xfrm>
          <a:off x="914400" y="1919673"/>
          <a:ext cx="9914860" cy="4123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1024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82987-1780-CB57-326F-DA8FF074D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Vamos a </a:t>
            </a:r>
            <a:r>
              <a:rPr lang="en-US" dirty="0" err="1"/>
              <a:t>intentarlo</a:t>
            </a:r>
            <a:r>
              <a:rPr lang="en-US" dirty="0"/>
              <a:t> </a:t>
            </a:r>
            <a:r>
              <a:rPr lang="en-US" dirty="0" err="1"/>
              <a:t>ahora</a:t>
            </a:r>
            <a:endParaRPr lang="en-US" dirty="0"/>
          </a:p>
        </p:txBody>
      </p:sp>
      <p:pic>
        <p:nvPicPr>
          <p:cNvPr id="4" name="Online Media 3" title="Use this Video to Stop a Panic Attack">
            <a:hlinkClick r:id="" action="ppaction://media"/>
            <a:extLst>
              <a:ext uri="{FF2B5EF4-FFF2-40B4-BE49-F238E27FC236}">
                <a16:creationId xmlns:a16="http://schemas.microsoft.com/office/drawing/2014/main" id="{F8C20CF6-6B21-D006-8668-BA3F853876B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22500" y="1919288"/>
            <a:ext cx="7299325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97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1B4153B-B110-4ED7-8630-3CABE81A3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A5C78E-B270-4285-98D2-CD98C01BA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03942" cy="21289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3A2060A-9B94-4B72-B661-8908DD26C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8353" y="-4014"/>
            <a:ext cx="2343647" cy="4393053"/>
          </a:xfrm>
          <a:custGeom>
            <a:avLst/>
            <a:gdLst>
              <a:gd name="connsiteX0" fmla="*/ 2338914 w 2343647"/>
              <a:gd name="connsiteY0" fmla="*/ 0 h 4393053"/>
              <a:gd name="connsiteX1" fmla="*/ 2340512 w 2343647"/>
              <a:gd name="connsiteY1" fmla="*/ 0 h 4393053"/>
              <a:gd name="connsiteX2" fmla="*/ 2341290 w 2343647"/>
              <a:gd name="connsiteY2" fmla="*/ 1095261 h 4393053"/>
              <a:gd name="connsiteX3" fmla="*/ 2343647 w 2343647"/>
              <a:gd name="connsiteY3" fmla="*/ 4393053 h 4393053"/>
              <a:gd name="connsiteX4" fmla="*/ 2340504 w 2343647"/>
              <a:gd name="connsiteY4" fmla="*/ 4330809 h 4393053"/>
              <a:gd name="connsiteX5" fmla="*/ 134816 w 2343647"/>
              <a:gd name="connsiteY5" fmla="*/ 2139079 h 4393053"/>
              <a:gd name="connsiteX6" fmla="*/ 0 w 2343647"/>
              <a:gd name="connsiteY6" fmla="*/ 2132696 h 4393053"/>
              <a:gd name="connsiteX7" fmla="*/ 134816 w 2343647"/>
              <a:gd name="connsiteY7" fmla="*/ 2126313 h 4393053"/>
              <a:gd name="connsiteX8" fmla="*/ 2309087 w 2343647"/>
              <a:gd name="connsiteY8" fmla="*/ 203119 h 439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3647" h="4393053">
                <a:moveTo>
                  <a:pt x="2338914" y="0"/>
                </a:moveTo>
                <a:lnTo>
                  <a:pt x="2340512" y="0"/>
                </a:lnTo>
                <a:lnTo>
                  <a:pt x="2341290" y="1095261"/>
                </a:lnTo>
                <a:cubicBezTo>
                  <a:pt x="2342076" y="2194525"/>
                  <a:pt x="2342861" y="3278435"/>
                  <a:pt x="2343647" y="4393053"/>
                </a:cubicBezTo>
                <a:lnTo>
                  <a:pt x="2340504" y="4330809"/>
                </a:lnTo>
                <a:cubicBezTo>
                  <a:pt x="2222700" y="3170819"/>
                  <a:pt x="1296917" y="2249689"/>
                  <a:pt x="134816" y="2139079"/>
                </a:cubicBezTo>
                <a:lnTo>
                  <a:pt x="0" y="2132696"/>
                </a:lnTo>
                <a:lnTo>
                  <a:pt x="134816" y="2126313"/>
                </a:lnTo>
                <a:cubicBezTo>
                  <a:pt x="1224286" y="2022616"/>
                  <a:pt x="2106054" y="1254528"/>
                  <a:pt x="2309087" y="2031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5F34811-F695-48A5-BE8E-269963D86F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8353" y="-4014"/>
            <a:ext cx="2343647" cy="4393053"/>
          </a:xfrm>
          <a:custGeom>
            <a:avLst/>
            <a:gdLst>
              <a:gd name="connsiteX0" fmla="*/ 2338914 w 2343647"/>
              <a:gd name="connsiteY0" fmla="*/ 0 h 4393053"/>
              <a:gd name="connsiteX1" fmla="*/ 2340512 w 2343647"/>
              <a:gd name="connsiteY1" fmla="*/ 0 h 4393053"/>
              <a:gd name="connsiteX2" fmla="*/ 2341290 w 2343647"/>
              <a:gd name="connsiteY2" fmla="*/ 1095261 h 4393053"/>
              <a:gd name="connsiteX3" fmla="*/ 2343647 w 2343647"/>
              <a:gd name="connsiteY3" fmla="*/ 4393053 h 4393053"/>
              <a:gd name="connsiteX4" fmla="*/ 2340504 w 2343647"/>
              <a:gd name="connsiteY4" fmla="*/ 4330809 h 4393053"/>
              <a:gd name="connsiteX5" fmla="*/ 134816 w 2343647"/>
              <a:gd name="connsiteY5" fmla="*/ 2139079 h 4393053"/>
              <a:gd name="connsiteX6" fmla="*/ 0 w 2343647"/>
              <a:gd name="connsiteY6" fmla="*/ 2132696 h 4393053"/>
              <a:gd name="connsiteX7" fmla="*/ 134816 w 2343647"/>
              <a:gd name="connsiteY7" fmla="*/ 2126313 h 4393053"/>
              <a:gd name="connsiteX8" fmla="*/ 2309087 w 2343647"/>
              <a:gd name="connsiteY8" fmla="*/ 203119 h 439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3647" h="4393053">
                <a:moveTo>
                  <a:pt x="2338914" y="0"/>
                </a:moveTo>
                <a:lnTo>
                  <a:pt x="2340512" y="0"/>
                </a:lnTo>
                <a:lnTo>
                  <a:pt x="2341290" y="1095261"/>
                </a:lnTo>
                <a:cubicBezTo>
                  <a:pt x="2342076" y="2194525"/>
                  <a:pt x="2342861" y="3278435"/>
                  <a:pt x="2343647" y="4393053"/>
                </a:cubicBezTo>
                <a:lnTo>
                  <a:pt x="2340504" y="4330809"/>
                </a:lnTo>
                <a:cubicBezTo>
                  <a:pt x="2222700" y="3170819"/>
                  <a:pt x="1296917" y="2249689"/>
                  <a:pt x="134816" y="2139079"/>
                </a:cubicBezTo>
                <a:lnTo>
                  <a:pt x="0" y="2132696"/>
                </a:lnTo>
                <a:lnTo>
                  <a:pt x="134816" y="2126313"/>
                </a:lnTo>
                <a:cubicBezTo>
                  <a:pt x="1224286" y="2022616"/>
                  <a:pt x="2106054" y="1254528"/>
                  <a:pt x="2309087" y="203119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AE721B-B606-403D-C928-B495C4071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488950"/>
            <a:ext cx="9914859" cy="1423521"/>
          </a:xfrm>
        </p:spPr>
        <p:txBody>
          <a:bodyPr>
            <a:normAutofit/>
          </a:bodyPr>
          <a:lstStyle/>
          <a:p>
            <a:pPr algn="ctr"/>
            <a:r>
              <a:rPr lang="es-ES" dirty="0">
                <a:solidFill>
                  <a:srgbClr val="FFFFFF"/>
                </a:solidFill>
              </a:rPr>
              <a:t>Cómo Reacciona Nuestro Cuerpo </a:t>
            </a:r>
            <a:br>
              <a:rPr lang="es-ES" dirty="0">
                <a:solidFill>
                  <a:srgbClr val="FFFFFF"/>
                </a:solidFill>
              </a:rPr>
            </a:br>
            <a:r>
              <a:rPr lang="es-ES" dirty="0">
                <a:solidFill>
                  <a:srgbClr val="FFFFFF"/>
                </a:solidFill>
              </a:rPr>
              <a:t>al Estrés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 descr="A puppy with hot compress bag on its head">
            <a:extLst>
              <a:ext uri="{FF2B5EF4-FFF2-40B4-BE49-F238E27FC236}">
                <a16:creationId xmlns:a16="http://schemas.microsoft.com/office/drawing/2014/main" id="{A3191887-ECE4-0379-E808-A5BF7946D3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4" r="18057"/>
          <a:stretch/>
        </p:blipFill>
        <p:spPr>
          <a:xfrm>
            <a:off x="20" y="2124272"/>
            <a:ext cx="4294466" cy="473372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D811B-3B24-BA17-E76B-38C01ECDF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1250" y="2724150"/>
            <a:ext cx="6356350" cy="3452812"/>
          </a:xfrm>
        </p:spPr>
        <p:txBody>
          <a:bodyPr anchor="t">
            <a:normAutofit/>
          </a:bodyPr>
          <a:lstStyle/>
          <a:p>
            <a:r>
              <a:rPr lang="es-ES" dirty="0"/>
              <a:t>Efectos Comunes del Estrés en el Organismo </a:t>
            </a:r>
            <a:r>
              <a:rPr lang="en-US" dirty="0"/>
              <a:t>:</a:t>
            </a:r>
          </a:p>
          <a:p>
            <a:pPr lvl="1"/>
            <a:r>
              <a:rPr lang="es-ES" dirty="0"/>
              <a:t>Dolor de cabeza</a:t>
            </a:r>
          </a:p>
          <a:p>
            <a:pPr lvl="1"/>
            <a:r>
              <a:rPr lang="es-ES" dirty="0"/>
              <a:t>Tensión muscular</a:t>
            </a:r>
          </a:p>
          <a:p>
            <a:pPr lvl="1"/>
            <a:r>
              <a:rPr lang="es-ES" dirty="0"/>
              <a:t>Dolor torácico</a:t>
            </a:r>
          </a:p>
          <a:p>
            <a:pPr lvl="1"/>
            <a:r>
              <a:rPr lang="es-ES" dirty="0"/>
              <a:t>Fatiga</a:t>
            </a:r>
          </a:p>
          <a:p>
            <a:pPr lvl="1"/>
            <a:r>
              <a:rPr lang="es-ES" dirty="0"/>
              <a:t>Problemas de sueño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378124"/>
      </p:ext>
    </p:extLst>
  </p:cSld>
  <p:clrMapOvr>
    <a:masterClrMapping/>
  </p:clrMapOvr>
</p:sld>
</file>

<file path=ppt/theme/theme1.xml><?xml version="1.0" encoding="utf-8"?>
<a:theme xmlns:a="http://schemas.openxmlformats.org/drawingml/2006/main" name="ModOverlayVTI">
  <a:themeElements>
    <a:clrScheme name="Custom 50">
      <a:dk1>
        <a:sysClr val="windowText" lastClr="000000"/>
      </a:dk1>
      <a:lt1>
        <a:srgbClr val="F4F2EC"/>
      </a:lt1>
      <a:dk2>
        <a:srgbClr val="09283F"/>
      </a:dk2>
      <a:lt2>
        <a:srgbClr val="FFFFFF"/>
      </a:lt2>
      <a:accent1>
        <a:srgbClr val="3C9A8F"/>
      </a:accent1>
      <a:accent2>
        <a:srgbClr val="18818C"/>
      </a:accent2>
      <a:accent3>
        <a:srgbClr val="800A2F"/>
      </a:accent3>
      <a:accent4>
        <a:srgbClr val="F6635C"/>
      </a:accent4>
      <a:accent5>
        <a:srgbClr val="F48E7C"/>
      </a:accent5>
      <a:accent6>
        <a:srgbClr val="DA9D16"/>
      </a:accent6>
      <a:hlink>
        <a:srgbClr val="ED621D"/>
      </a:hlink>
      <a:folHlink>
        <a:srgbClr val="A18A6D"/>
      </a:folHlink>
    </a:clrScheme>
    <a:fontScheme name="Elephant Arial Nova Light">
      <a:majorFont>
        <a:latin typeface="Elephant"/>
        <a:ea typeface=""/>
        <a:cs typeface=""/>
      </a:majorFont>
      <a:minorFont>
        <a:latin typeface="Arial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OverlayVTI" id="{85202D65-63D3-4793-A090-FA8DF18DC0BE}" vid="{91924FCD-E846-48AE-B233-F25A78D18B8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e80aab8-8e44-4a82-81f9-0da52b63ceb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D865B915B8144B86A6688A670C58AE" ma:contentTypeVersion="6" ma:contentTypeDescription="Create a new document." ma:contentTypeScope="" ma:versionID="1660ecbb71d31690b1bf479ae7b66680">
  <xsd:schema xmlns:xsd="http://www.w3.org/2001/XMLSchema" xmlns:xs="http://www.w3.org/2001/XMLSchema" xmlns:p="http://schemas.microsoft.com/office/2006/metadata/properties" xmlns:ns3="caa41886-3b3b-43db-8e46-4677dda9f209" xmlns:ns4="6e80aab8-8e44-4a82-81f9-0da52b63ceb3" targetNamespace="http://schemas.microsoft.com/office/2006/metadata/properties" ma:root="true" ma:fieldsID="99345a3a17dcc51baa8ec91084a23b76" ns3:_="" ns4:_="">
    <xsd:import namespace="caa41886-3b3b-43db-8e46-4677dda9f209"/>
    <xsd:import namespace="6e80aab8-8e44-4a82-81f9-0da52b63ceb3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a41886-3b3b-43db-8e46-4677dda9f20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80aab8-8e44-4a82-81f9-0da52b63ce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70B074F-D123-4C9A-863D-ECCD42F2E46B}">
  <ds:schemaRefs>
    <ds:schemaRef ds:uri="http://schemas.microsoft.com/office/2006/documentManagement/types"/>
    <ds:schemaRef ds:uri="caa41886-3b3b-43db-8e46-4677dda9f209"/>
    <ds:schemaRef ds:uri="http://schemas.microsoft.com/office/infopath/2007/PartnerControls"/>
    <ds:schemaRef ds:uri="http://purl.org/dc/elements/1.1/"/>
    <ds:schemaRef ds:uri="6e80aab8-8e44-4a82-81f9-0da52b63ceb3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30C688F-4D29-42EB-80CF-605352BE1A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a41886-3b3b-43db-8e46-4677dda9f209"/>
    <ds:schemaRef ds:uri="6e80aab8-8e44-4a82-81f9-0da52b63ce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A321D9F-FADE-4B66-A905-D4594D139CF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 overlay</Template>
  <TotalTime>100</TotalTime>
  <Words>721</Words>
  <Application>Microsoft Office PowerPoint</Application>
  <PresentationFormat>Widescreen</PresentationFormat>
  <Paragraphs>62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Arial Nova Light</vt:lpstr>
      <vt:lpstr>Corbel</vt:lpstr>
      <vt:lpstr>Elephant</vt:lpstr>
      <vt:lpstr>ModOverlayVTI</vt:lpstr>
      <vt:lpstr>Relajación: Cómo Afecta al Cerebro y al Cuerpo</vt:lpstr>
      <vt:lpstr>La Ciencia de la Respiración</vt:lpstr>
      <vt:lpstr>La Ciencia de la Respiración</vt:lpstr>
      <vt:lpstr>¿Por qué respirar profundamente?</vt:lpstr>
      <vt:lpstr>¿Cómo respiramos cuando estamos disgustados?</vt:lpstr>
      <vt:lpstr>¿Qué es la Respiración Profunda?</vt:lpstr>
      <vt:lpstr>Práctica de Respiración Profunda</vt:lpstr>
      <vt:lpstr>Vamos a intentarlo ahora</vt:lpstr>
      <vt:lpstr>Cómo Reacciona Nuestro Cuerpo  al Estrés</vt:lpstr>
      <vt:lpstr>Cómo Reacciona Nuestro Cuerpo  al Estrés</vt:lpstr>
      <vt:lpstr>Cómo Reacciona Nuestro Cuerpo  al Estrés</vt:lpstr>
      <vt:lpstr>Datos Sobre el Estrés</vt:lpstr>
      <vt:lpstr>Relajación Muscular Progresiva (PMR)</vt:lpstr>
      <vt:lpstr>Vamos a intentarlo ahora</vt:lpstr>
      <vt:lpstr>Ideas para Relajarse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Relaxation: How It Affects the Brain and the Body</dc:title>
  <dc:creator>Eneida Vilella</dc:creator>
  <cp:lastModifiedBy>Cruz Aguayo, Natalia</cp:lastModifiedBy>
  <cp:revision>4</cp:revision>
  <dcterms:created xsi:type="dcterms:W3CDTF">2023-04-10T15:42:47Z</dcterms:created>
  <dcterms:modified xsi:type="dcterms:W3CDTF">2023-09-19T20:20:57Z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0x0101008BD865B915B8144B86A6688A670C58AE</vt:lpwstr>
  </property>
</Properties>
</file>